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81" r:id="rId3"/>
    <p:sldId id="282" r:id="rId4"/>
    <p:sldId id="283" r:id="rId5"/>
    <p:sldId id="288" r:id="rId6"/>
    <p:sldId id="284" r:id="rId7"/>
    <p:sldId id="294" r:id="rId8"/>
    <p:sldId id="285" r:id="rId9"/>
    <p:sldId id="258" r:id="rId10"/>
    <p:sldId id="286" r:id="rId11"/>
    <p:sldId id="287" r:id="rId12"/>
    <p:sldId id="280" r:id="rId13"/>
    <p:sldId id="289" r:id="rId14"/>
    <p:sldId id="290" r:id="rId15"/>
    <p:sldId id="291" r:id="rId16"/>
    <p:sldId id="292" r:id="rId17"/>
    <p:sldId id="293" r:id="rId18"/>
    <p:sldId id="304" r:id="rId19"/>
    <p:sldId id="257" r:id="rId20"/>
    <p:sldId id="262" r:id="rId21"/>
    <p:sldId id="259" r:id="rId22"/>
    <p:sldId id="263" r:id="rId23"/>
    <p:sldId id="261" r:id="rId24"/>
    <p:sldId id="260" r:id="rId25"/>
    <p:sldId id="275" r:id="rId26"/>
    <p:sldId id="264" r:id="rId27"/>
    <p:sldId id="265" r:id="rId28"/>
    <p:sldId id="267" r:id="rId29"/>
    <p:sldId id="266" r:id="rId30"/>
    <p:sldId id="269" r:id="rId31"/>
    <p:sldId id="268" r:id="rId32"/>
    <p:sldId id="271" r:id="rId33"/>
    <p:sldId id="270" r:id="rId34"/>
    <p:sldId id="272" r:id="rId35"/>
    <p:sldId id="298" r:id="rId36"/>
    <p:sldId id="296" r:id="rId37"/>
    <p:sldId id="295" r:id="rId38"/>
    <p:sldId id="297" r:id="rId39"/>
    <p:sldId id="299" r:id="rId40"/>
    <p:sldId id="300" r:id="rId41"/>
    <p:sldId id="301" r:id="rId42"/>
    <p:sldId id="302" r:id="rId43"/>
    <p:sldId id="303"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08" y="7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oleObject" Target="file:///\\files.appsci.queensu.ca\sumproshare\summer%202011\Graduate%20attributes\Graduate%20Attributes%20Histograms.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9"/>
    </mc:Choice>
    <mc:Fallback>
      <c:style val="9"/>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4339129483814544"/>
          <c:y val="5.1400554097404488E-2"/>
          <c:w val="0.82605314960629916"/>
          <c:h val="0.6691932779236015"/>
        </c:manualLayout>
      </c:layout>
      <c:barChart>
        <c:barDir val="col"/>
        <c:grouping val="clustered"/>
        <c:varyColors val="0"/>
        <c:ser>
          <c:idx val="0"/>
          <c:order val="0"/>
          <c:tx>
            <c:strRef>
              <c:f>APSC100!$A$4</c:f>
              <c:strCache>
                <c:ptCount val="1"/>
                <c:pt idx="0">
                  <c:v>1 - Not Demonstrated</c:v>
                </c:pt>
              </c:strCache>
            </c:strRef>
          </c:tx>
          <c:spPr>
            <a:solidFill>
              <a:schemeClr val="accent4">
                <a:lumMod val="40000"/>
                <a:lumOff val="60000"/>
              </a:schemeClr>
            </a:solidFill>
          </c:spPr>
          <c:invertIfNegative val="0"/>
          <c:cat>
            <c:strRef>
              <c:f>APSC100!$R$3:$U$3</c:f>
              <c:strCache>
                <c:ptCount val="4"/>
                <c:pt idx="0">
                  <c:v>FEAS - 3.12-FY1</c:v>
                </c:pt>
                <c:pt idx="1">
                  <c:v>FEAS - 3.12-FY2</c:v>
                </c:pt>
                <c:pt idx="2">
                  <c:v>FEAS - 3.12-FY5</c:v>
                </c:pt>
                <c:pt idx="3">
                  <c:v>FEAS - 3.12-FY6</c:v>
                </c:pt>
              </c:strCache>
            </c:strRef>
          </c:cat>
          <c:val>
            <c:numRef>
              <c:f>APSC100!$R$4:$U$4</c:f>
              <c:numCache>
                <c:formatCode>General</c:formatCode>
                <c:ptCount val="4"/>
                <c:pt idx="0">
                  <c:v>3.3</c:v>
                </c:pt>
                <c:pt idx="1">
                  <c:v>0.60000000000000064</c:v>
                </c:pt>
                <c:pt idx="2">
                  <c:v>8.8000000000000007</c:v>
                </c:pt>
                <c:pt idx="3">
                  <c:v>3.5</c:v>
                </c:pt>
              </c:numCache>
            </c:numRef>
          </c:val>
        </c:ser>
        <c:ser>
          <c:idx val="1"/>
          <c:order val="1"/>
          <c:tx>
            <c:strRef>
              <c:f>APSC100!$A$5</c:f>
              <c:strCache>
                <c:ptCount val="1"/>
                <c:pt idx="0">
                  <c:v>2 - Marginal</c:v>
                </c:pt>
              </c:strCache>
            </c:strRef>
          </c:tx>
          <c:spPr>
            <a:solidFill>
              <a:schemeClr val="accent4">
                <a:lumMod val="60000"/>
                <a:lumOff val="40000"/>
              </a:schemeClr>
            </a:solidFill>
          </c:spPr>
          <c:invertIfNegative val="0"/>
          <c:cat>
            <c:strRef>
              <c:f>APSC100!$R$3:$U$3</c:f>
              <c:strCache>
                <c:ptCount val="4"/>
                <c:pt idx="0">
                  <c:v>FEAS - 3.12-FY1</c:v>
                </c:pt>
                <c:pt idx="1">
                  <c:v>FEAS - 3.12-FY2</c:v>
                </c:pt>
                <c:pt idx="2">
                  <c:v>FEAS - 3.12-FY5</c:v>
                </c:pt>
                <c:pt idx="3">
                  <c:v>FEAS - 3.12-FY6</c:v>
                </c:pt>
              </c:strCache>
            </c:strRef>
          </c:cat>
          <c:val>
            <c:numRef>
              <c:f>APSC100!$R$5:$U$5</c:f>
              <c:numCache>
                <c:formatCode>General</c:formatCode>
                <c:ptCount val="4"/>
                <c:pt idx="0">
                  <c:v>12.8</c:v>
                </c:pt>
                <c:pt idx="1">
                  <c:v>10.1</c:v>
                </c:pt>
                <c:pt idx="2">
                  <c:v>18</c:v>
                </c:pt>
                <c:pt idx="3">
                  <c:v>29.2</c:v>
                </c:pt>
              </c:numCache>
            </c:numRef>
          </c:val>
        </c:ser>
        <c:ser>
          <c:idx val="2"/>
          <c:order val="2"/>
          <c:tx>
            <c:strRef>
              <c:f>APSC100!$A$6</c:f>
              <c:strCache>
                <c:ptCount val="1"/>
                <c:pt idx="0">
                  <c:v>3 - Meets Expectations</c:v>
                </c:pt>
              </c:strCache>
            </c:strRef>
          </c:tx>
          <c:spPr>
            <a:solidFill>
              <a:schemeClr val="accent4">
                <a:lumMod val="75000"/>
              </a:schemeClr>
            </a:solidFill>
          </c:spPr>
          <c:invertIfNegative val="0"/>
          <c:cat>
            <c:strRef>
              <c:f>APSC100!$R$3:$U$3</c:f>
              <c:strCache>
                <c:ptCount val="4"/>
                <c:pt idx="0">
                  <c:v>FEAS - 3.12-FY1</c:v>
                </c:pt>
                <c:pt idx="1">
                  <c:v>FEAS - 3.12-FY2</c:v>
                </c:pt>
                <c:pt idx="2">
                  <c:v>FEAS - 3.12-FY5</c:v>
                </c:pt>
                <c:pt idx="3">
                  <c:v>FEAS - 3.12-FY6</c:v>
                </c:pt>
              </c:strCache>
            </c:strRef>
          </c:cat>
          <c:val>
            <c:numRef>
              <c:f>APSC100!$R$6:$U$6</c:f>
              <c:numCache>
                <c:formatCode>General</c:formatCode>
                <c:ptCount val="4"/>
                <c:pt idx="0">
                  <c:v>56.5</c:v>
                </c:pt>
                <c:pt idx="1">
                  <c:v>42.7</c:v>
                </c:pt>
                <c:pt idx="2">
                  <c:v>39.800000000000004</c:v>
                </c:pt>
                <c:pt idx="3">
                  <c:v>49.6</c:v>
                </c:pt>
              </c:numCache>
            </c:numRef>
          </c:val>
        </c:ser>
        <c:ser>
          <c:idx val="3"/>
          <c:order val="3"/>
          <c:tx>
            <c:strRef>
              <c:f>APSC100!$A$7</c:f>
              <c:strCache>
                <c:ptCount val="1"/>
                <c:pt idx="0">
                  <c:v>4 - Outstanding</c:v>
                </c:pt>
              </c:strCache>
            </c:strRef>
          </c:tx>
          <c:spPr>
            <a:solidFill>
              <a:schemeClr val="accent4">
                <a:lumMod val="50000"/>
              </a:schemeClr>
            </a:solidFill>
          </c:spPr>
          <c:invertIfNegative val="0"/>
          <c:cat>
            <c:strRef>
              <c:f>APSC100!$R$3:$U$3</c:f>
              <c:strCache>
                <c:ptCount val="4"/>
                <c:pt idx="0">
                  <c:v>FEAS - 3.12-FY1</c:v>
                </c:pt>
                <c:pt idx="1">
                  <c:v>FEAS - 3.12-FY2</c:v>
                </c:pt>
                <c:pt idx="2">
                  <c:v>FEAS - 3.12-FY5</c:v>
                </c:pt>
                <c:pt idx="3">
                  <c:v>FEAS - 3.12-FY6</c:v>
                </c:pt>
              </c:strCache>
            </c:strRef>
          </c:cat>
          <c:val>
            <c:numRef>
              <c:f>APSC100!$R$7:$U$7</c:f>
              <c:numCache>
                <c:formatCode>General</c:formatCode>
                <c:ptCount val="4"/>
                <c:pt idx="0">
                  <c:v>27.5</c:v>
                </c:pt>
                <c:pt idx="1">
                  <c:v>46.6</c:v>
                </c:pt>
                <c:pt idx="2">
                  <c:v>33.5</c:v>
                </c:pt>
                <c:pt idx="3">
                  <c:v>16.899999999999999</c:v>
                </c:pt>
              </c:numCache>
            </c:numRef>
          </c:val>
        </c:ser>
        <c:dLbls>
          <c:showLegendKey val="0"/>
          <c:showVal val="0"/>
          <c:showCatName val="0"/>
          <c:showSerName val="0"/>
          <c:showPercent val="0"/>
          <c:showBubbleSize val="0"/>
        </c:dLbls>
        <c:gapWidth val="150"/>
        <c:axId val="298488440"/>
        <c:axId val="298490792"/>
      </c:barChart>
      <c:catAx>
        <c:axId val="298488440"/>
        <c:scaling>
          <c:orientation val="minMax"/>
        </c:scaling>
        <c:delete val="0"/>
        <c:axPos val="b"/>
        <c:numFmt formatCode="General" sourceLinked="1"/>
        <c:majorTickMark val="out"/>
        <c:minorTickMark val="none"/>
        <c:tickLblPos val="nextTo"/>
        <c:crossAx val="298490792"/>
        <c:crosses val="autoZero"/>
        <c:auto val="1"/>
        <c:lblAlgn val="ctr"/>
        <c:lblOffset val="100"/>
        <c:noMultiLvlLbl val="0"/>
      </c:catAx>
      <c:valAx>
        <c:axId val="298490792"/>
        <c:scaling>
          <c:orientation val="minMax"/>
        </c:scaling>
        <c:delete val="0"/>
        <c:axPos val="l"/>
        <c:majorGridlines/>
        <c:title>
          <c:tx>
            <c:rich>
              <a:bodyPr rot="-5400000" vert="horz"/>
              <a:lstStyle/>
              <a:p>
                <a:pPr>
                  <a:defRPr/>
                </a:pPr>
                <a:r>
                  <a:rPr lang="en-US"/>
                  <a:t> Percentage (%)</a:t>
                </a:r>
              </a:p>
            </c:rich>
          </c:tx>
          <c:layout/>
          <c:overlay val="0"/>
        </c:title>
        <c:numFmt formatCode="General" sourceLinked="1"/>
        <c:majorTickMark val="out"/>
        <c:minorTickMark val="none"/>
        <c:tickLblPos val="nextTo"/>
        <c:crossAx val="298488440"/>
        <c:crosses val="autoZero"/>
        <c:crossBetween val="between"/>
      </c:valAx>
    </c:plotArea>
    <c:legend>
      <c:legendPos val="b"/>
      <c:layout>
        <c:manualLayout>
          <c:xMode val="edge"/>
          <c:yMode val="edge"/>
          <c:x val="1.2348643919510061E-2"/>
          <c:y val="0.89043598716827288"/>
          <c:w val="0.98641382327209048"/>
          <c:h val="8.1786235053951509E-2"/>
        </c:manualLayout>
      </c:layout>
      <c:overlay val="0"/>
    </c:legend>
    <c:plotVisOnly val="1"/>
    <c:dispBlanksAs val="gap"/>
    <c:showDLblsOverMax val="0"/>
  </c:chart>
  <c:txPr>
    <a:bodyPr/>
    <a:lstStyle/>
    <a:p>
      <a:pPr>
        <a:defRPr sz="1800"/>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0A0BA0-ED8C-4345-A375-F51CC3390E35}" type="datetimeFigureOut">
              <a:rPr lang="en-CA" smtClean="0"/>
              <a:pPr/>
              <a:t>2017-09-27</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4B729F-4563-4B4C-BDE6-203586208906}" type="slidenum">
              <a:rPr lang="en-CA" smtClean="0"/>
              <a:pPr/>
              <a:t>‹#›</a:t>
            </a:fld>
            <a:endParaRPr lang="en-CA"/>
          </a:p>
        </p:txBody>
      </p:sp>
    </p:spTree>
    <p:extLst>
      <p:ext uri="{BB962C8B-B14F-4D97-AF65-F5344CB8AC3E}">
        <p14:creationId xmlns:p14="http://schemas.microsoft.com/office/powerpoint/2010/main" val="2655075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4B729F-4563-4B4C-BDE6-203586208906}" type="slidenum">
              <a:rPr lang="en-CA" smtClean="0"/>
              <a:pPr/>
              <a:t>1</a:t>
            </a:fld>
            <a:endParaRPr lang="en-CA"/>
          </a:p>
        </p:txBody>
      </p:sp>
    </p:spTree>
    <p:extLst>
      <p:ext uri="{BB962C8B-B14F-4D97-AF65-F5344CB8AC3E}">
        <p14:creationId xmlns:p14="http://schemas.microsoft.com/office/powerpoint/2010/main" val="33739674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4B729F-4563-4B4C-BDE6-203586208906}" type="slidenum">
              <a:rPr lang="en-CA" smtClean="0"/>
              <a:pPr/>
              <a:t>25</a:t>
            </a:fld>
            <a:endParaRPr lang="en-CA"/>
          </a:p>
        </p:txBody>
      </p:sp>
    </p:spTree>
    <p:extLst>
      <p:ext uri="{BB962C8B-B14F-4D97-AF65-F5344CB8AC3E}">
        <p14:creationId xmlns:p14="http://schemas.microsoft.com/office/powerpoint/2010/main" val="12383711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4B729F-4563-4B4C-BDE6-203586208906}" type="slidenum">
              <a:rPr lang="en-CA" smtClean="0"/>
              <a:pPr/>
              <a:t>26</a:t>
            </a:fld>
            <a:endParaRPr lang="en-CA"/>
          </a:p>
        </p:txBody>
      </p:sp>
    </p:spTree>
    <p:extLst>
      <p:ext uri="{BB962C8B-B14F-4D97-AF65-F5344CB8AC3E}">
        <p14:creationId xmlns:p14="http://schemas.microsoft.com/office/powerpoint/2010/main" val="9852965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4B729F-4563-4B4C-BDE6-203586208906}" type="slidenum">
              <a:rPr lang="en-CA" smtClean="0"/>
              <a:pPr/>
              <a:t>27</a:t>
            </a:fld>
            <a:endParaRPr lang="en-CA"/>
          </a:p>
        </p:txBody>
      </p:sp>
    </p:spTree>
    <p:extLst>
      <p:ext uri="{BB962C8B-B14F-4D97-AF65-F5344CB8AC3E}">
        <p14:creationId xmlns:p14="http://schemas.microsoft.com/office/powerpoint/2010/main" val="12770850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4B729F-4563-4B4C-BDE6-203586208906}" type="slidenum">
              <a:rPr lang="en-CA" smtClean="0"/>
              <a:pPr/>
              <a:t>28</a:t>
            </a:fld>
            <a:endParaRPr lang="en-CA"/>
          </a:p>
        </p:txBody>
      </p:sp>
    </p:spTree>
    <p:extLst>
      <p:ext uri="{BB962C8B-B14F-4D97-AF65-F5344CB8AC3E}">
        <p14:creationId xmlns:p14="http://schemas.microsoft.com/office/powerpoint/2010/main" val="1070270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4B729F-4563-4B4C-BDE6-203586208906}" type="slidenum">
              <a:rPr lang="en-CA" smtClean="0"/>
              <a:pPr/>
              <a:t>29</a:t>
            </a:fld>
            <a:endParaRPr lang="en-CA"/>
          </a:p>
        </p:txBody>
      </p:sp>
    </p:spTree>
    <p:extLst>
      <p:ext uri="{BB962C8B-B14F-4D97-AF65-F5344CB8AC3E}">
        <p14:creationId xmlns:p14="http://schemas.microsoft.com/office/powerpoint/2010/main" val="9188903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4B729F-4563-4B4C-BDE6-203586208906}" type="slidenum">
              <a:rPr lang="en-CA" smtClean="0"/>
              <a:pPr/>
              <a:t>30</a:t>
            </a:fld>
            <a:endParaRPr lang="en-CA"/>
          </a:p>
        </p:txBody>
      </p:sp>
    </p:spTree>
    <p:extLst>
      <p:ext uri="{BB962C8B-B14F-4D97-AF65-F5344CB8AC3E}">
        <p14:creationId xmlns:p14="http://schemas.microsoft.com/office/powerpoint/2010/main" val="24553066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4B729F-4563-4B4C-BDE6-203586208906}" type="slidenum">
              <a:rPr lang="en-CA" smtClean="0"/>
              <a:pPr/>
              <a:t>31</a:t>
            </a:fld>
            <a:endParaRPr lang="en-CA"/>
          </a:p>
        </p:txBody>
      </p:sp>
    </p:spTree>
    <p:extLst>
      <p:ext uri="{BB962C8B-B14F-4D97-AF65-F5344CB8AC3E}">
        <p14:creationId xmlns:p14="http://schemas.microsoft.com/office/powerpoint/2010/main" val="29300152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4B729F-4563-4B4C-BDE6-203586208906}" type="slidenum">
              <a:rPr lang="en-CA" smtClean="0"/>
              <a:pPr/>
              <a:t>32</a:t>
            </a:fld>
            <a:endParaRPr lang="en-CA"/>
          </a:p>
        </p:txBody>
      </p:sp>
    </p:spTree>
    <p:extLst>
      <p:ext uri="{BB962C8B-B14F-4D97-AF65-F5344CB8AC3E}">
        <p14:creationId xmlns:p14="http://schemas.microsoft.com/office/powerpoint/2010/main" val="29749365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4B729F-4563-4B4C-BDE6-203586208906}" type="slidenum">
              <a:rPr lang="en-CA" smtClean="0"/>
              <a:pPr/>
              <a:t>33</a:t>
            </a:fld>
            <a:endParaRPr lang="en-CA"/>
          </a:p>
        </p:txBody>
      </p:sp>
    </p:spTree>
    <p:extLst>
      <p:ext uri="{BB962C8B-B14F-4D97-AF65-F5344CB8AC3E}">
        <p14:creationId xmlns:p14="http://schemas.microsoft.com/office/powerpoint/2010/main" val="37089930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4B729F-4563-4B4C-BDE6-203586208906}" type="slidenum">
              <a:rPr lang="en-CA" smtClean="0"/>
              <a:pPr/>
              <a:t>34</a:t>
            </a:fld>
            <a:endParaRPr lang="en-CA"/>
          </a:p>
        </p:txBody>
      </p:sp>
    </p:spTree>
    <p:extLst>
      <p:ext uri="{BB962C8B-B14F-4D97-AF65-F5344CB8AC3E}">
        <p14:creationId xmlns:p14="http://schemas.microsoft.com/office/powerpoint/2010/main" val="1327062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4B729F-4563-4B4C-BDE6-203586208906}" type="slidenum">
              <a:rPr lang="en-CA" smtClean="0"/>
              <a:pPr/>
              <a:t>9</a:t>
            </a:fld>
            <a:endParaRPr lang="en-CA"/>
          </a:p>
        </p:txBody>
      </p:sp>
    </p:spTree>
    <p:extLst>
      <p:ext uri="{BB962C8B-B14F-4D97-AF65-F5344CB8AC3E}">
        <p14:creationId xmlns:p14="http://schemas.microsoft.com/office/powerpoint/2010/main" val="1792638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4B729F-4563-4B4C-BDE6-203586208906}" type="slidenum">
              <a:rPr lang="en-CA" smtClean="0"/>
              <a:pPr/>
              <a:t>12</a:t>
            </a:fld>
            <a:endParaRPr lang="en-CA"/>
          </a:p>
        </p:txBody>
      </p:sp>
    </p:spTree>
    <p:extLst>
      <p:ext uri="{BB962C8B-B14F-4D97-AF65-F5344CB8AC3E}">
        <p14:creationId xmlns:p14="http://schemas.microsoft.com/office/powerpoint/2010/main" val="1929212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4B729F-4563-4B4C-BDE6-203586208906}" type="slidenum">
              <a:rPr lang="en-CA" smtClean="0"/>
              <a:pPr/>
              <a:t>19</a:t>
            </a:fld>
            <a:endParaRPr lang="en-CA"/>
          </a:p>
        </p:txBody>
      </p:sp>
    </p:spTree>
    <p:extLst>
      <p:ext uri="{BB962C8B-B14F-4D97-AF65-F5344CB8AC3E}">
        <p14:creationId xmlns:p14="http://schemas.microsoft.com/office/powerpoint/2010/main" val="208927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4B729F-4563-4B4C-BDE6-203586208906}" type="slidenum">
              <a:rPr lang="en-CA" smtClean="0"/>
              <a:pPr/>
              <a:t>20</a:t>
            </a:fld>
            <a:endParaRPr lang="en-CA"/>
          </a:p>
        </p:txBody>
      </p:sp>
    </p:spTree>
    <p:extLst>
      <p:ext uri="{BB962C8B-B14F-4D97-AF65-F5344CB8AC3E}">
        <p14:creationId xmlns:p14="http://schemas.microsoft.com/office/powerpoint/2010/main" val="1728712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4B729F-4563-4B4C-BDE6-203586208906}" type="slidenum">
              <a:rPr lang="en-CA" smtClean="0"/>
              <a:pPr/>
              <a:t>21</a:t>
            </a:fld>
            <a:endParaRPr lang="en-CA"/>
          </a:p>
        </p:txBody>
      </p:sp>
    </p:spTree>
    <p:extLst>
      <p:ext uri="{BB962C8B-B14F-4D97-AF65-F5344CB8AC3E}">
        <p14:creationId xmlns:p14="http://schemas.microsoft.com/office/powerpoint/2010/main" val="1614016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4B729F-4563-4B4C-BDE6-203586208906}" type="slidenum">
              <a:rPr lang="en-CA" smtClean="0"/>
              <a:pPr/>
              <a:t>22</a:t>
            </a:fld>
            <a:endParaRPr lang="en-CA"/>
          </a:p>
        </p:txBody>
      </p:sp>
    </p:spTree>
    <p:extLst>
      <p:ext uri="{BB962C8B-B14F-4D97-AF65-F5344CB8AC3E}">
        <p14:creationId xmlns:p14="http://schemas.microsoft.com/office/powerpoint/2010/main" val="2367387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4B729F-4563-4B4C-BDE6-203586208906}" type="slidenum">
              <a:rPr lang="en-CA" smtClean="0"/>
              <a:pPr/>
              <a:t>23</a:t>
            </a:fld>
            <a:endParaRPr lang="en-CA"/>
          </a:p>
        </p:txBody>
      </p:sp>
    </p:spTree>
    <p:extLst>
      <p:ext uri="{BB962C8B-B14F-4D97-AF65-F5344CB8AC3E}">
        <p14:creationId xmlns:p14="http://schemas.microsoft.com/office/powerpoint/2010/main" val="1925732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4B729F-4563-4B4C-BDE6-203586208906}" type="slidenum">
              <a:rPr lang="en-CA" smtClean="0"/>
              <a:pPr/>
              <a:t>24</a:t>
            </a:fld>
            <a:endParaRPr lang="en-CA"/>
          </a:p>
        </p:txBody>
      </p:sp>
    </p:spTree>
    <p:extLst>
      <p:ext uri="{BB962C8B-B14F-4D97-AF65-F5344CB8AC3E}">
        <p14:creationId xmlns:p14="http://schemas.microsoft.com/office/powerpoint/2010/main" val="2388117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89E0D4-547C-4858-B9AE-875EA1CE6ACA}" type="datetime1">
              <a:rPr lang="en-US" smtClean="0"/>
              <a:pPr/>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D5AA2E-B9E6-4A8D-BA32-0C59E967542F}" type="datetime1">
              <a:rPr lang="en-US" smtClean="0"/>
              <a:pPr/>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4F2EE4-23BE-42D0-8BE5-A8E4127141D4}" type="datetime1">
              <a:rPr lang="en-US" smtClean="0"/>
              <a:pPr/>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23C559-85FB-4B44-BBC8-E7BFF3A82EA4}" type="datetime1">
              <a:rPr lang="en-US" smtClean="0"/>
              <a:pPr/>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F67B4F-F0B6-459D-971A-D6D0076AA498}" type="datetime1">
              <a:rPr lang="en-US" smtClean="0"/>
              <a:pPr/>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9C85E8-C698-47AD-A2BC-33F16517D276}" type="datetime1">
              <a:rPr lang="en-US" smtClean="0"/>
              <a:pPr/>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677812-A71C-4D57-908E-21E3DDE837E4}" type="datetime1">
              <a:rPr lang="en-US" smtClean="0"/>
              <a:pPr/>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C36768-8F57-436B-8AE6-A37A33C93C06}" type="datetime1">
              <a:rPr lang="en-US" smtClean="0"/>
              <a:pPr/>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436EB-DC08-4641-9FDE-E6454FF7D5C9}" type="datetime1">
              <a:rPr lang="en-US" smtClean="0"/>
              <a:pPr/>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E6EC47-1498-4C29-B59B-91A689C8082F}" type="datetime1">
              <a:rPr lang="en-US" smtClean="0"/>
              <a:pPr/>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3DE988-B2C0-4EDA-9CEA-BBDE650FAE05}" type="datetime1">
              <a:rPr lang="en-US" smtClean="0"/>
              <a:pPr/>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F9B3FB-7E12-4F96-BCED-8944478C816E}" type="datetime1">
              <a:rPr lang="en-US" smtClean="0"/>
              <a:pPr/>
              <a:t>9/27/2017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engineerscanada.ca/sites/default/files/accreditation-criteria-procedures-2016-final.pdf" TargetMode="External"/><Relationship Id="rId2" Type="http://schemas.openxmlformats.org/officeDocument/2006/relationships/hyperlink" Target="http://mechfaculty.mcmaster.ca/~lightsm/gradatt/"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19200"/>
            <a:ext cx="7772400" cy="2365375"/>
          </a:xfrm>
        </p:spPr>
        <p:txBody>
          <a:bodyPr>
            <a:normAutofit/>
          </a:bodyPr>
          <a:lstStyle/>
          <a:p>
            <a:r>
              <a:rPr lang="en-CA" dirty="0" smtClean="0"/>
              <a:t>Graduate Attributes 101</a:t>
            </a:r>
            <a:endParaRPr lang="en-CA" dirty="0"/>
          </a:p>
        </p:txBody>
      </p:sp>
      <p:sp>
        <p:nvSpPr>
          <p:cNvPr id="3" name="Subtitle 2"/>
          <p:cNvSpPr>
            <a:spLocks noGrp="1"/>
          </p:cNvSpPr>
          <p:nvPr>
            <p:ph type="subTitle" idx="1"/>
          </p:nvPr>
        </p:nvSpPr>
        <p:spPr/>
        <p:txBody>
          <a:bodyPr/>
          <a:lstStyle/>
          <a:p>
            <a:r>
              <a:rPr lang="en-CA" dirty="0" smtClean="0">
                <a:solidFill>
                  <a:schemeClr val="tx1"/>
                </a:solidFill>
                <a:latin typeface="+mj-lt"/>
              </a:rPr>
              <a:t>Marilyn Lightstone/Greg Wohl</a:t>
            </a:r>
            <a:endParaRPr lang="en-CA" dirty="0" smtClean="0">
              <a:solidFill>
                <a:schemeClr val="tx1"/>
              </a:solidFill>
              <a:latin typeface="+mj-lt"/>
            </a:endParaRPr>
          </a:p>
          <a:p>
            <a:r>
              <a:rPr lang="en-CA" dirty="0" smtClean="0">
                <a:solidFill>
                  <a:schemeClr val="tx1"/>
                </a:solidFill>
                <a:latin typeface="+mj-lt"/>
              </a:rPr>
              <a:t>Mechanical </a:t>
            </a:r>
            <a:r>
              <a:rPr lang="en-CA" dirty="0" smtClean="0">
                <a:solidFill>
                  <a:schemeClr val="tx1"/>
                </a:solidFill>
                <a:latin typeface="+mj-lt"/>
              </a:rPr>
              <a:t>Engineering</a:t>
            </a:r>
          </a:p>
          <a:p>
            <a:r>
              <a:rPr lang="en-CA" dirty="0" smtClean="0">
                <a:solidFill>
                  <a:schemeClr val="tx1"/>
                </a:solidFill>
                <a:latin typeface="+mj-lt"/>
              </a:rPr>
              <a:t>Sept 28, 2017</a:t>
            </a:r>
            <a:endParaRPr lang="en-CA" dirty="0">
              <a:solidFill>
                <a:schemeClr val="tx1"/>
              </a:solidFill>
              <a:latin typeface="+mj-lt"/>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u="sng" dirty="0" smtClean="0"/>
              <a:t>Example – Attribute/Indicators</a:t>
            </a:r>
            <a:endParaRPr lang="en-CA" u="sng" dirty="0"/>
          </a:p>
        </p:txBody>
      </p:sp>
      <p:sp>
        <p:nvSpPr>
          <p:cNvPr id="3" name="Content Placeholder 2"/>
          <p:cNvSpPr>
            <a:spLocks noGrp="1"/>
          </p:cNvSpPr>
          <p:nvPr>
            <p:ph idx="1"/>
          </p:nvPr>
        </p:nvSpPr>
        <p:spPr/>
        <p:txBody>
          <a:bodyPr>
            <a:normAutofit fontScale="85000" lnSpcReduction="20000"/>
          </a:bodyPr>
          <a:lstStyle/>
          <a:p>
            <a:pPr marL="0" lvl="0" indent="0">
              <a:buNone/>
            </a:pPr>
            <a:r>
              <a:rPr lang="en-US" b="1" u="sng" dirty="0" smtClean="0"/>
              <a:t>Attribute: 1. A </a:t>
            </a:r>
            <a:r>
              <a:rPr lang="en-US" b="1" u="sng" dirty="0"/>
              <a:t>knowledge base for engineering</a:t>
            </a:r>
            <a:endParaRPr lang="en-CA" b="1" u="sng" dirty="0"/>
          </a:p>
          <a:p>
            <a:pPr marL="0" indent="0">
              <a:buNone/>
            </a:pPr>
            <a:r>
              <a:rPr lang="en-US" dirty="0" smtClean="0"/>
              <a:t>Description of the attribute (from CEAB):  Demonstrated </a:t>
            </a:r>
            <a:r>
              <a:rPr lang="en-US" dirty="0"/>
              <a:t>competence in university level mathematics, natural sciences, engineering fundamentals, and specialized engineering knowledge appropriate to the program. </a:t>
            </a:r>
            <a:endParaRPr lang="en-CA" dirty="0"/>
          </a:p>
          <a:p>
            <a:pPr marL="0" indent="0">
              <a:buNone/>
            </a:pPr>
            <a:endParaRPr lang="en-US" dirty="0" smtClean="0"/>
          </a:p>
          <a:p>
            <a:pPr marL="0" indent="0">
              <a:buNone/>
            </a:pPr>
            <a:r>
              <a:rPr lang="en-US" u="sng" dirty="0" smtClean="0"/>
              <a:t>Four Indicators for </a:t>
            </a:r>
            <a:r>
              <a:rPr lang="en-US" u="sng" dirty="0" smtClean="0"/>
              <a:t>“Knowledge </a:t>
            </a:r>
            <a:r>
              <a:rPr lang="en-US" u="sng" dirty="0" smtClean="0"/>
              <a:t>base for engineering”:</a:t>
            </a:r>
            <a:r>
              <a:rPr lang="en-US" u="sng" dirty="0"/>
              <a:t> </a:t>
            </a:r>
            <a:endParaRPr lang="en-CA" u="sng" dirty="0"/>
          </a:p>
          <a:p>
            <a:pPr marL="400050" lvl="1" indent="0">
              <a:buNone/>
            </a:pPr>
            <a:r>
              <a:rPr lang="en-US" dirty="0" smtClean="0"/>
              <a:t>1.1 Competence </a:t>
            </a:r>
            <a:r>
              <a:rPr lang="en-US" dirty="0"/>
              <a:t>in Mathematics</a:t>
            </a:r>
            <a:endParaRPr lang="en-CA" dirty="0"/>
          </a:p>
          <a:p>
            <a:pPr marL="400050" lvl="1" indent="0">
              <a:buNone/>
            </a:pPr>
            <a:r>
              <a:rPr lang="en-US" dirty="0" smtClean="0"/>
              <a:t>1.2 Competence </a:t>
            </a:r>
            <a:r>
              <a:rPr lang="en-US" dirty="0"/>
              <a:t>in Natural Sciences</a:t>
            </a:r>
            <a:endParaRPr lang="en-CA" dirty="0"/>
          </a:p>
          <a:p>
            <a:pPr marL="400050" lvl="1" indent="0">
              <a:buNone/>
            </a:pPr>
            <a:r>
              <a:rPr lang="en-US" dirty="0" smtClean="0"/>
              <a:t>1.3 Competence </a:t>
            </a:r>
            <a:r>
              <a:rPr lang="en-US" dirty="0"/>
              <a:t>in Engineering Fundamentals</a:t>
            </a:r>
            <a:endParaRPr lang="en-CA" dirty="0"/>
          </a:p>
          <a:p>
            <a:pPr marL="400050" lvl="1" indent="0">
              <a:buNone/>
            </a:pPr>
            <a:r>
              <a:rPr lang="en-US" dirty="0" smtClean="0"/>
              <a:t>1.4 Competence </a:t>
            </a:r>
            <a:r>
              <a:rPr lang="en-US" dirty="0"/>
              <a:t>in Specialized Engineering knowledge</a:t>
            </a:r>
            <a:endParaRPr lang="en-CA" dirty="0"/>
          </a:p>
          <a:p>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1628007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994"/>
            <a:ext cx="8229600" cy="1143000"/>
          </a:xfrm>
        </p:spPr>
        <p:txBody>
          <a:bodyPr>
            <a:normAutofit/>
          </a:bodyPr>
          <a:lstStyle/>
          <a:p>
            <a:r>
              <a:rPr lang="en-CA" sz="3600" u="sng" dirty="0" smtClean="0"/>
              <a:t>Another Example:  Attribute/Indicators</a:t>
            </a:r>
            <a:endParaRPr lang="en-CA" sz="3600" u="sng" dirty="0"/>
          </a:p>
        </p:txBody>
      </p:sp>
      <p:sp>
        <p:nvSpPr>
          <p:cNvPr id="3" name="Content Placeholder 2"/>
          <p:cNvSpPr>
            <a:spLocks noGrp="1"/>
          </p:cNvSpPr>
          <p:nvPr>
            <p:ph idx="1"/>
          </p:nvPr>
        </p:nvSpPr>
        <p:spPr>
          <a:xfrm>
            <a:off x="432816" y="1219994"/>
            <a:ext cx="8229600" cy="5334000"/>
          </a:xfrm>
        </p:spPr>
        <p:txBody>
          <a:bodyPr>
            <a:normAutofit fontScale="55000" lnSpcReduction="20000"/>
          </a:bodyPr>
          <a:lstStyle/>
          <a:p>
            <a:pPr marL="0" indent="0">
              <a:buNone/>
            </a:pPr>
            <a:r>
              <a:rPr lang="en-CA" sz="4400" b="1" u="sng" dirty="0" smtClean="0"/>
              <a:t>Attribute #6: Individual and team work</a:t>
            </a:r>
          </a:p>
          <a:p>
            <a:pPr marL="0" indent="0">
              <a:buNone/>
            </a:pPr>
            <a:r>
              <a:rPr lang="en-CA" sz="4400" dirty="0" smtClean="0"/>
              <a:t>Description of the attribute (from CEAB):  </a:t>
            </a:r>
            <a:r>
              <a:rPr lang="en-US" sz="4400" dirty="0" smtClean="0"/>
              <a:t>An </a:t>
            </a:r>
            <a:r>
              <a:rPr lang="en-US" sz="4400" dirty="0"/>
              <a:t>ability to work effectively as a member and leader in teams, preferably in a multi-disciplinary setting</a:t>
            </a:r>
            <a:r>
              <a:rPr lang="en-US" sz="5100" dirty="0" smtClean="0"/>
              <a:t>.</a:t>
            </a:r>
          </a:p>
          <a:p>
            <a:endParaRPr lang="en-US" dirty="0"/>
          </a:p>
          <a:p>
            <a:pPr marL="0" indent="0">
              <a:buNone/>
            </a:pPr>
            <a:r>
              <a:rPr lang="en-US" sz="3800" u="sng" dirty="0" smtClean="0"/>
              <a:t>Three Indicators for “Individual and team work”:</a:t>
            </a:r>
          </a:p>
          <a:p>
            <a:pPr marL="0" indent="0">
              <a:buNone/>
            </a:pPr>
            <a:endParaRPr lang="en-CA" sz="3800" u="sng" dirty="0"/>
          </a:p>
          <a:p>
            <a:pPr marL="457200" lvl="1" indent="0">
              <a:buNone/>
            </a:pPr>
            <a:r>
              <a:rPr lang="en-US" sz="3800" dirty="0" smtClean="0"/>
              <a:t>6.1  Manages </a:t>
            </a:r>
            <a:r>
              <a:rPr lang="en-US" sz="3800" dirty="0"/>
              <a:t>time and processes effectively, prioritizing competing demands to achieve personal and team goals and objectives. </a:t>
            </a:r>
            <a:endParaRPr lang="en-US" sz="3800" dirty="0" smtClean="0"/>
          </a:p>
          <a:p>
            <a:pPr marL="457200" lvl="1" indent="0">
              <a:buNone/>
            </a:pPr>
            <a:endParaRPr lang="en-CA" sz="3800" dirty="0"/>
          </a:p>
          <a:p>
            <a:pPr marL="457200" lvl="1" indent="0">
              <a:buNone/>
            </a:pPr>
            <a:r>
              <a:rPr lang="en-US" sz="3800" dirty="0" smtClean="0"/>
              <a:t>6.2  Develops </a:t>
            </a:r>
            <a:r>
              <a:rPr lang="en-US" sz="3800" dirty="0"/>
              <a:t>and implements processes and methodologies to manage the effectiveness of a team both in terms of the quality of the work produced by the team as well as the inter-personal relationships within the team.</a:t>
            </a:r>
            <a:endParaRPr lang="en-CA" sz="3800" dirty="0"/>
          </a:p>
          <a:p>
            <a:pPr marL="457200" lvl="1" indent="0">
              <a:buNone/>
            </a:pPr>
            <a:endParaRPr lang="en-US" sz="3800" dirty="0" smtClean="0"/>
          </a:p>
          <a:p>
            <a:pPr marL="457200" lvl="1" indent="0">
              <a:buNone/>
            </a:pPr>
            <a:r>
              <a:rPr lang="en-US" sz="3800" dirty="0" smtClean="0"/>
              <a:t>6.3  </a:t>
            </a:r>
            <a:r>
              <a:rPr lang="en-US" sz="3800" dirty="0" smtClean="0"/>
              <a:t>Works </a:t>
            </a:r>
            <a:r>
              <a:rPr lang="en-US" sz="3800" dirty="0"/>
              <a:t>in a group, taking a leadership role as appropriate and relinquishing the leadership role as appropriate</a:t>
            </a:r>
            <a:r>
              <a:rPr lang="en-US" sz="3800" dirty="0" smtClean="0"/>
              <a:t>.</a:t>
            </a:r>
            <a:endParaRPr lang="en-CA" sz="3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2155644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401762"/>
          </a:xfrm>
        </p:spPr>
        <p:txBody>
          <a:bodyPr>
            <a:normAutofit fontScale="90000"/>
          </a:bodyPr>
          <a:lstStyle/>
          <a:p>
            <a:r>
              <a:rPr lang="en-CA" u="sng" dirty="0" smtClean="0"/>
              <a:t>Structure of Attributes/Indicators:</a:t>
            </a:r>
            <a:br>
              <a:rPr lang="en-CA" u="sng" dirty="0" smtClean="0"/>
            </a:br>
            <a:r>
              <a:rPr lang="en-CA" sz="3100" dirty="0" smtClean="0"/>
              <a:t>(we are measuring learning outcomes </a:t>
            </a:r>
            <a:r>
              <a:rPr lang="en-CA" sz="3100" dirty="0" smtClean="0"/>
              <a:t/>
            </a:r>
            <a:br>
              <a:rPr lang="en-CA" sz="3100" dirty="0" smtClean="0"/>
            </a:br>
            <a:r>
              <a:rPr lang="en-CA" sz="3100" dirty="0" smtClean="0"/>
              <a:t>that </a:t>
            </a:r>
            <a:r>
              <a:rPr lang="en-CA" sz="3100" dirty="0" smtClean="0"/>
              <a:t>relate to the  ‘indicators’)</a:t>
            </a:r>
            <a:endParaRPr lang="en-CA" sz="3100" dirty="0"/>
          </a:p>
        </p:txBody>
      </p:sp>
      <p:sp>
        <p:nvSpPr>
          <p:cNvPr id="3" name="Content Placeholder 2"/>
          <p:cNvSpPr>
            <a:spLocks noGrp="1"/>
          </p:cNvSpPr>
          <p:nvPr>
            <p:ph idx="1"/>
          </p:nvPr>
        </p:nvSpPr>
        <p:spPr>
          <a:xfrm>
            <a:off x="1905000" y="2133600"/>
            <a:ext cx="5486400" cy="4343400"/>
          </a:xfrm>
        </p:spPr>
        <p:txBody>
          <a:bodyPr>
            <a:normAutofit fontScale="85000" lnSpcReduction="20000"/>
          </a:bodyPr>
          <a:lstStyle/>
          <a:p>
            <a:r>
              <a:rPr lang="en-CA" dirty="0" smtClean="0"/>
              <a:t>Graduate Attribute #1:</a:t>
            </a:r>
          </a:p>
          <a:p>
            <a:pPr lvl="1"/>
            <a:r>
              <a:rPr lang="en-CA" dirty="0" smtClean="0"/>
              <a:t>Indicator 1.1</a:t>
            </a:r>
          </a:p>
          <a:p>
            <a:pPr lvl="1"/>
            <a:r>
              <a:rPr lang="en-CA" dirty="0" smtClean="0"/>
              <a:t>Indicator 1.2</a:t>
            </a:r>
          </a:p>
          <a:p>
            <a:r>
              <a:rPr lang="en-CA" dirty="0" smtClean="0"/>
              <a:t>Grad Attribute #2:</a:t>
            </a:r>
          </a:p>
          <a:p>
            <a:pPr lvl="1"/>
            <a:r>
              <a:rPr lang="en-CA" dirty="0" smtClean="0"/>
              <a:t>Indicator 2.1</a:t>
            </a:r>
          </a:p>
          <a:p>
            <a:pPr lvl="1"/>
            <a:r>
              <a:rPr lang="en-CA" dirty="0" smtClean="0"/>
              <a:t>Indicator 2.2</a:t>
            </a:r>
          </a:p>
          <a:p>
            <a:pPr lvl="1"/>
            <a:r>
              <a:rPr lang="en-CA" dirty="0" smtClean="0"/>
              <a:t>Indicator 2.3</a:t>
            </a:r>
          </a:p>
          <a:p>
            <a:r>
              <a:rPr lang="en-CA" dirty="0" smtClean="0"/>
              <a:t>…</a:t>
            </a:r>
          </a:p>
          <a:p>
            <a:r>
              <a:rPr lang="en-CA" dirty="0" smtClean="0"/>
              <a:t>Graduate Attribute #12:</a:t>
            </a:r>
          </a:p>
          <a:p>
            <a:pPr lvl="1"/>
            <a:r>
              <a:rPr lang="en-CA" dirty="0" smtClean="0"/>
              <a:t>Indicator 12.1</a:t>
            </a:r>
          </a:p>
          <a:p>
            <a:pPr lvl="1"/>
            <a:r>
              <a:rPr lang="en-CA" dirty="0" smtClean="0"/>
              <a:t>Indicator 12.2 </a:t>
            </a:r>
          </a:p>
          <a:p>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u="sng" dirty="0" smtClean="0"/>
              <a:t>Curriculum Mapping</a:t>
            </a:r>
            <a:endParaRPr lang="en-CA" u="sng" dirty="0"/>
          </a:p>
        </p:txBody>
      </p:sp>
      <p:sp>
        <p:nvSpPr>
          <p:cNvPr id="3" name="Content Placeholder 2"/>
          <p:cNvSpPr>
            <a:spLocks noGrp="1"/>
          </p:cNvSpPr>
          <p:nvPr>
            <p:ph idx="1"/>
          </p:nvPr>
        </p:nvSpPr>
        <p:spPr/>
        <p:txBody>
          <a:bodyPr>
            <a:normAutofit fontScale="85000" lnSpcReduction="20000"/>
          </a:bodyPr>
          <a:lstStyle/>
          <a:p>
            <a:r>
              <a:rPr lang="en-CA" dirty="0" smtClean="0"/>
              <a:t>You will need to assess which indicators are relevant to the courses that you teach.</a:t>
            </a:r>
          </a:p>
          <a:p>
            <a:r>
              <a:rPr lang="en-CA" dirty="0" smtClean="0"/>
              <a:t>You will need to come up with a list of “learning outcomes” for your course (</a:t>
            </a:r>
            <a:r>
              <a:rPr lang="en-CA" i="1" dirty="0" smtClean="0"/>
              <a:t>more on this later</a:t>
            </a:r>
            <a:r>
              <a:rPr lang="en-CA" dirty="0" smtClean="0"/>
              <a:t>).</a:t>
            </a:r>
          </a:p>
          <a:p>
            <a:r>
              <a:rPr lang="en-CA" dirty="0" smtClean="0"/>
              <a:t>Need to complete a “Course Information Sheet” (or possibly an excel file provided by </a:t>
            </a:r>
            <a:r>
              <a:rPr lang="en-CA" dirty="0" err="1" smtClean="0"/>
              <a:t>dept</a:t>
            </a:r>
            <a:r>
              <a:rPr lang="en-CA" dirty="0" smtClean="0"/>
              <a:t> administrator)</a:t>
            </a:r>
          </a:p>
          <a:p>
            <a:r>
              <a:rPr lang="en-CA" dirty="0" smtClean="0"/>
              <a:t>For each indicator, you need to state if:</a:t>
            </a:r>
          </a:p>
          <a:p>
            <a:pPr lvl="1"/>
            <a:r>
              <a:rPr lang="en-CA" dirty="0" smtClean="0"/>
              <a:t>Not relevant</a:t>
            </a:r>
          </a:p>
          <a:p>
            <a:pPr lvl="1"/>
            <a:r>
              <a:rPr lang="en-CA" dirty="0" smtClean="0"/>
              <a:t>I – introduced in your course</a:t>
            </a:r>
          </a:p>
          <a:p>
            <a:pPr lvl="1"/>
            <a:r>
              <a:rPr lang="en-CA" dirty="0" smtClean="0"/>
              <a:t>D – Developed in your course</a:t>
            </a:r>
          </a:p>
          <a:p>
            <a:pPr lvl="1"/>
            <a:r>
              <a:rPr lang="en-CA" dirty="0" smtClean="0"/>
              <a:t>A – Applied in your course</a:t>
            </a:r>
          </a:p>
          <a:p>
            <a:pPr lvl="1"/>
            <a:r>
              <a:rPr lang="en-CA" dirty="0" smtClean="0"/>
              <a:t>(We previously used a scale of 0 (not relevant), 1, 2, 3)</a:t>
            </a:r>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917972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u="sng" dirty="0" smtClean="0"/>
              <a:t>Curriculum Mapping</a:t>
            </a:r>
            <a:endParaRPr lang="en-CA" u="sng" dirty="0"/>
          </a:p>
        </p:txBody>
      </p:sp>
      <p:sp>
        <p:nvSpPr>
          <p:cNvPr id="3" name="Content Placeholder 2"/>
          <p:cNvSpPr>
            <a:spLocks noGrp="1"/>
          </p:cNvSpPr>
          <p:nvPr>
            <p:ph idx="1"/>
          </p:nvPr>
        </p:nvSpPr>
        <p:spPr/>
        <p:txBody>
          <a:bodyPr>
            <a:normAutofit lnSpcReduction="10000"/>
          </a:bodyPr>
          <a:lstStyle/>
          <a:p>
            <a:r>
              <a:rPr lang="en-CA" dirty="0" smtClean="0"/>
              <a:t>All faculty members provide a description of how relevant the indicators are to their courses</a:t>
            </a:r>
          </a:p>
          <a:p>
            <a:r>
              <a:rPr lang="en-CA" dirty="0" smtClean="0"/>
              <a:t>This is put together into a large excel file to see an overall mapping for the program</a:t>
            </a:r>
          </a:p>
          <a:p>
            <a:r>
              <a:rPr lang="en-CA" dirty="0" smtClean="0"/>
              <a:t>Helps to identify any “gaps” that may exist</a:t>
            </a:r>
          </a:p>
          <a:p>
            <a:r>
              <a:rPr lang="en-CA" dirty="0" smtClean="0"/>
              <a:t>You will likely be asked to measure the extent to which the students have mastered the </a:t>
            </a:r>
            <a:r>
              <a:rPr lang="en-CA" dirty="0" smtClean="0"/>
              <a:t> </a:t>
            </a:r>
            <a:r>
              <a:rPr lang="en-CA" dirty="0" smtClean="0"/>
              <a:t>relevant indicators for your course.</a:t>
            </a:r>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1727294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u="sng" dirty="0" smtClean="0"/>
              <a:t>Indicators/Course Learning Outcomes</a:t>
            </a:r>
            <a:endParaRPr lang="en-CA" u="sng" dirty="0"/>
          </a:p>
        </p:txBody>
      </p:sp>
      <p:sp>
        <p:nvSpPr>
          <p:cNvPr id="3" name="Content Placeholder 2"/>
          <p:cNvSpPr>
            <a:spLocks noGrp="1"/>
          </p:cNvSpPr>
          <p:nvPr>
            <p:ph idx="1"/>
          </p:nvPr>
        </p:nvSpPr>
        <p:spPr/>
        <p:txBody>
          <a:bodyPr>
            <a:normAutofit lnSpcReduction="10000"/>
          </a:bodyPr>
          <a:lstStyle/>
          <a:p>
            <a:r>
              <a:rPr lang="en-CA" dirty="0" smtClean="0"/>
              <a:t>Indicators can be broad statements that apply across departments.  Example “Competence in Mathematics”</a:t>
            </a:r>
          </a:p>
          <a:p>
            <a:r>
              <a:rPr lang="en-CA" dirty="0" smtClean="0"/>
              <a:t>Learning outcome statements are more precise and contain detailed information about what a student will learn.  </a:t>
            </a:r>
          </a:p>
          <a:p>
            <a:r>
              <a:rPr lang="en-CA" dirty="0" smtClean="0"/>
              <a:t>We are measuring how well the students mastered the learning outcomes from your course that pertain to the indicators.</a:t>
            </a:r>
          </a:p>
          <a:p>
            <a:pPr marL="0" indent="0">
              <a:buNone/>
            </a:pPr>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2233848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u="sng" dirty="0" smtClean="0"/>
              <a:t>Example #1:  Indicator and Associated Learning Outcome</a:t>
            </a:r>
            <a:endParaRPr lang="en-CA" u="sng" dirty="0"/>
          </a:p>
        </p:txBody>
      </p:sp>
      <p:sp>
        <p:nvSpPr>
          <p:cNvPr id="3" name="Content Placeholder 2"/>
          <p:cNvSpPr>
            <a:spLocks noGrp="1"/>
          </p:cNvSpPr>
          <p:nvPr>
            <p:ph idx="1"/>
          </p:nvPr>
        </p:nvSpPr>
        <p:spPr/>
        <p:txBody>
          <a:bodyPr/>
          <a:lstStyle/>
          <a:p>
            <a:r>
              <a:rPr lang="en-CA" dirty="0" smtClean="0"/>
              <a:t>Indicator:</a:t>
            </a:r>
          </a:p>
          <a:p>
            <a:pPr lvl="1"/>
            <a:r>
              <a:rPr lang="en-CA" dirty="0" smtClean="0"/>
              <a:t>1.1 Competence in Mathematics</a:t>
            </a:r>
          </a:p>
          <a:p>
            <a:r>
              <a:rPr lang="en-CA" dirty="0" smtClean="0"/>
              <a:t>Example of an associated learning outcome for a specific course:</a:t>
            </a:r>
          </a:p>
          <a:p>
            <a:pPr lvl="1"/>
            <a:r>
              <a:rPr lang="en-CA" dirty="0"/>
              <a:t>“A demonstrated ability to solve a linear homogeneous differential equation with associated boundary conditions</a:t>
            </a:r>
            <a:r>
              <a:rPr lang="en-CA" dirty="0" smtClean="0"/>
              <a:t>.”</a:t>
            </a:r>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2320593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u="sng" dirty="0" smtClean="0"/>
              <a:t>Example #2:  Indicator and Associated Learning Outcome</a:t>
            </a:r>
            <a:endParaRPr lang="en-CA" u="sng" dirty="0"/>
          </a:p>
        </p:txBody>
      </p:sp>
      <p:sp>
        <p:nvSpPr>
          <p:cNvPr id="3" name="Content Placeholder 2"/>
          <p:cNvSpPr>
            <a:spLocks noGrp="1"/>
          </p:cNvSpPr>
          <p:nvPr>
            <p:ph idx="1"/>
          </p:nvPr>
        </p:nvSpPr>
        <p:spPr/>
        <p:txBody>
          <a:bodyPr>
            <a:normAutofit/>
          </a:bodyPr>
          <a:lstStyle/>
          <a:p>
            <a:r>
              <a:rPr lang="en-CA" dirty="0" smtClean="0"/>
              <a:t>Indicator:</a:t>
            </a:r>
          </a:p>
          <a:p>
            <a:pPr lvl="1"/>
            <a:r>
              <a:rPr lang="en-CA" dirty="0" smtClean="0"/>
              <a:t>1.4 Competence in specialized engineering knowledge</a:t>
            </a:r>
          </a:p>
          <a:p>
            <a:r>
              <a:rPr lang="en-CA" dirty="0" smtClean="0"/>
              <a:t>Example of an associated learning outcome for a specific course:</a:t>
            </a:r>
          </a:p>
          <a:p>
            <a:pPr lvl="1"/>
            <a:r>
              <a:rPr lang="en-CA" dirty="0"/>
              <a:t>“A demonstrated ability to </a:t>
            </a:r>
            <a:r>
              <a:rPr lang="en-CA" dirty="0" smtClean="0"/>
              <a:t>describe the basis of the heat and momentum transfer analogy and perform heat transfer calculations on thermal boundary layers.”</a:t>
            </a:r>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1446033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u="sng" dirty="0" smtClean="0"/>
              <a:t>Example #3 – Indicator is already a learning outcome</a:t>
            </a:r>
            <a:endParaRPr lang="en-CA" u="sng" dirty="0"/>
          </a:p>
        </p:txBody>
      </p:sp>
      <p:sp>
        <p:nvSpPr>
          <p:cNvPr id="3" name="Content Placeholder 2"/>
          <p:cNvSpPr>
            <a:spLocks noGrp="1"/>
          </p:cNvSpPr>
          <p:nvPr>
            <p:ph idx="1"/>
          </p:nvPr>
        </p:nvSpPr>
        <p:spPr>
          <a:xfrm>
            <a:off x="457200" y="1600200"/>
            <a:ext cx="8229600" cy="4876800"/>
          </a:xfrm>
        </p:spPr>
        <p:txBody>
          <a:bodyPr>
            <a:normAutofit/>
          </a:bodyPr>
          <a:lstStyle/>
          <a:p>
            <a:r>
              <a:rPr lang="en-CA" dirty="0" smtClean="0"/>
              <a:t>Indicator:</a:t>
            </a:r>
          </a:p>
          <a:p>
            <a:pPr lvl="1"/>
            <a:r>
              <a:rPr lang="en-CA" dirty="0" smtClean="0"/>
              <a:t>8.1 Demonstrates an understanding of the role of the engineer in society, especially in protection of the public and public interest.</a:t>
            </a:r>
          </a:p>
          <a:p>
            <a:pPr lvl="2"/>
            <a:r>
              <a:rPr lang="en-CA" dirty="0" smtClean="0"/>
              <a:t>This is an indicator for the attribute: “Professionalism”</a:t>
            </a:r>
          </a:p>
          <a:p>
            <a:pPr lvl="2"/>
            <a:r>
              <a:rPr lang="en-CA" dirty="0" smtClean="0"/>
              <a:t>This indicator is already specific enough to be a learning outcome for a course (example:  ENGINEER 1P03 – “Introduction to Professional Engineering”)</a:t>
            </a:r>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3365540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u="sng" dirty="0" smtClean="0"/>
              <a:t>Measurement Goals:</a:t>
            </a:r>
            <a:endParaRPr lang="en-CA" u="sng" dirty="0"/>
          </a:p>
        </p:txBody>
      </p:sp>
      <p:sp>
        <p:nvSpPr>
          <p:cNvPr id="3" name="Content Placeholder 2"/>
          <p:cNvSpPr>
            <a:spLocks noGrp="1"/>
          </p:cNvSpPr>
          <p:nvPr>
            <p:ph idx="1"/>
          </p:nvPr>
        </p:nvSpPr>
        <p:spPr/>
        <p:txBody>
          <a:bodyPr/>
          <a:lstStyle/>
          <a:p>
            <a:pPr marL="514350" indent="-514350">
              <a:buFont typeface="+mj-lt"/>
              <a:buAutoNum type="arabicPeriod"/>
            </a:pPr>
            <a:r>
              <a:rPr lang="en-CA" dirty="0" smtClean="0"/>
              <a:t>To determine the extent to which our students are attaining specific </a:t>
            </a:r>
            <a:r>
              <a:rPr lang="en-CA" i="1" dirty="0" smtClean="0"/>
              <a:t>learning</a:t>
            </a:r>
            <a:r>
              <a:rPr lang="en-CA" dirty="0" smtClean="0"/>
              <a:t> </a:t>
            </a:r>
            <a:r>
              <a:rPr lang="en-CA" i="1" dirty="0" smtClean="0"/>
              <a:t>outcomes</a:t>
            </a:r>
            <a:r>
              <a:rPr lang="en-CA" dirty="0" smtClean="0"/>
              <a:t> associated with the ‘indicator’ that we are measuring.</a:t>
            </a:r>
          </a:p>
          <a:p>
            <a:pPr marL="514350" indent="-514350">
              <a:buFont typeface="+mj-lt"/>
              <a:buAutoNum type="arabicPeriod"/>
            </a:pPr>
            <a:r>
              <a:rPr lang="en-CA" dirty="0" smtClean="0"/>
              <a:t>To use this information to improve our program in subsequent years.  Need to satisfy the “</a:t>
            </a:r>
            <a:r>
              <a:rPr lang="en-CA" u="sng" dirty="0" smtClean="0"/>
              <a:t>continuous improvement</a:t>
            </a:r>
            <a:r>
              <a:rPr lang="en-CA" dirty="0" smtClean="0"/>
              <a:t>” requirement of CEAB.</a:t>
            </a:r>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u="sng" dirty="0" smtClean="0"/>
              <a:t>What we will cover in this workshop</a:t>
            </a:r>
            <a:endParaRPr lang="en-CA" u="sng" dirty="0"/>
          </a:p>
        </p:txBody>
      </p:sp>
      <p:sp>
        <p:nvSpPr>
          <p:cNvPr id="3" name="Content Placeholder 2"/>
          <p:cNvSpPr>
            <a:spLocks noGrp="1"/>
          </p:cNvSpPr>
          <p:nvPr>
            <p:ph idx="1"/>
          </p:nvPr>
        </p:nvSpPr>
        <p:spPr/>
        <p:txBody>
          <a:bodyPr>
            <a:normAutofit lnSpcReduction="10000"/>
          </a:bodyPr>
          <a:lstStyle/>
          <a:p>
            <a:r>
              <a:rPr lang="en-CA" dirty="0" smtClean="0"/>
              <a:t>Some background on the CEAB</a:t>
            </a:r>
          </a:p>
          <a:p>
            <a:r>
              <a:rPr lang="en-CA" dirty="0" smtClean="0"/>
              <a:t>Importance of attaining your </a:t>
            </a:r>
            <a:r>
              <a:rPr lang="en-CA" dirty="0" err="1" smtClean="0"/>
              <a:t>P.Eng</a:t>
            </a:r>
            <a:r>
              <a:rPr lang="en-CA" dirty="0" smtClean="0"/>
              <a:t>. designation</a:t>
            </a:r>
          </a:p>
          <a:p>
            <a:r>
              <a:rPr lang="en-CA" dirty="0" smtClean="0"/>
              <a:t>What are “Graduate attributes”?</a:t>
            </a:r>
          </a:p>
          <a:p>
            <a:r>
              <a:rPr lang="en-CA" dirty="0" smtClean="0"/>
              <a:t>How to write a learning outcome statements</a:t>
            </a:r>
          </a:p>
          <a:p>
            <a:r>
              <a:rPr lang="en-CA" dirty="0" smtClean="0"/>
              <a:t>Curriculum mapping</a:t>
            </a:r>
          </a:p>
          <a:p>
            <a:r>
              <a:rPr lang="en-CA" dirty="0" smtClean="0"/>
              <a:t>Indicator </a:t>
            </a:r>
            <a:r>
              <a:rPr lang="en-CA" dirty="0" smtClean="0"/>
              <a:t>measurements</a:t>
            </a:r>
          </a:p>
          <a:p>
            <a:r>
              <a:rPr lang="en-CA" dirty="0" smtClean="0"/>
              <a:t>GA Documentation</a:t>
            </a:r>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697823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u="sng" dirty="0" smtClean="0"/>
              <a:t>High level description of </a:t>
            </a:r>
            <a:br>
              <a:rPr lang="en-CA" u="sng" dirty="0" smtClean="0"/>
            </a:br>
            <a:r>
              <a:rPr lang="en-CA" u="sng" dirty="0" smtClean="0"/>
              <a:t>measurement procedure</a:t>
            </a:r>
            <a:endParaRPr lang="en-CA" u="sng" dirty="0"/>
          </a:p>
        </p:txBody>
      </p:sp>
      <p:sp>
        <p:nvSpPr>
          <p:cNvPr id="3" name="Content Placeholder 2"/>
          <p:cNvSpPr>
            <a:spLocks noGrp="1"/>
          </p:cNvSpPr>
          <p:nvPr>
            <p:ph idx="1"/>
          </p:nvPr>
        </p:nvSpPr>
        <p:spPr>
          <a:xfrm>
            <a:off x="457200" y="1600200"/>
            <a:ext cx="8153400" cy="5029200"/>
          </a:xfrm>
        </p:spPr>
        <p:txBody>
          <a:bodyPr>
            <a:normAutofit fontScale="85000" lnSpcReduction="10000"/>
          </a:bodyPr>
          <a:lstStyle/>
          <a:p>
            <a:r>
              <a:rPr lang="en-CA" dirty="0" smtClean="0"/>
              <a:t>Want to get a sense of how well our students are attaining the </a:t>
            </a:r>
            <a:r>
              <a:rPr lang="en-CA" i="1" dirty="0" smtClean="0"/>
              <a:t>learning outcomes </a:t>
            </a:r>
            <a:r>
              <a:rPr lang="en-CA" dirty="0" smtClean="0"/>
              <a:t>associated with the indicator and determine what they are struggling with.</a:t>
            </a:r>
          </a:p>
          <a:p>
            <a:r>
              <a:rPr lang="en-CA" dirty="0" smtClean="0"/>
              <a:t>We will be using tests, assignments, presentations, reports in our measurement process.</a:t>
            </a:r>
          </a:p>
          <a:p>
            <a:r>
              <a:rPr lang="en-CA" dirty="0" smtClean="0"/>
              <a:t>We will use </a:t>
            </a:r>
            <a:r>
              <a:rPr lang="en-CA" u="sng" dirty="0" smtClean="0"/>
              <a:t>rubrics</a:t>
            </a:r>
            <a:r>
              <a:rPr lang="en-CA" dirty="0" smtClean="0"/>
              <a:t> to measure the student learning outcomes.</a:t>
            </a:r>
          </a:p>
          <a:p>
            <a:r>
              <a:rPr lang="en-CA" dirty="0" smtClean="0"/>
              <a:t>Four levels of grading will be used:</a:t>
            </a:r>
          </a:p>
          <a:p>
            <a:pPr marL="971550" lvl="1" indent="-514350">
              <a:buFont typeface="+mj-lt"/>
              <a:buAutoNum type="arabicPeriod"/>
            </a:pPr>
            <a:r>
              <a:rPr lang="en-CA" dirty="0" smtClean="0"/>
              <a:t>Does not meet expectations</a:t>
            </a:r>
          </a:p>
          <a:p>
            <a:pPr marL="971550" lvl="1" indent="-514350">
              <a:buFont typeface="+mj-lt"/>
              <a:buAutoNum type="arabicPeriod"/>
            </a:pPr>
            <a:r>
              <a:rPr lang="en-CA" dirty="0" smtClean="0"/>
              <a:t>Marginal </a:t>
            </a:r>
          </a:p>
          <a:p>
            <a:pPr marL="971550" lvl="1" indent="-514350">
              <a:buFont typeface="+mj-lt"/>
              <a:buAutoNum type="arabicPeriod"/>
            </a:pPr>
            <a:r>
              <a:rPr lang="en-CA" dirty="0" smtClean="0"/>
              <a:t>Meets expectations</a:t>
            </a:r>
          </a:p>
          <a:p>
            <a:pPr marL="971550" lvl="1" indent="-514350">
              <a:buFont typeface="+mj-lt"/>
              <a:buAutoNum type="arabicPeriod"/>
            </a:pPr>
            <a:r>
              <a:rPr lang="en-CA" dirty="0" smtClean="0"/>
              <a:t>Exceeds expectations </a:t>
            </a:r>
          </a:p>
          <a:p>
            <a:pPr marL="571500" indent="-514350"/>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u="sng" dirty="0" smtClean="0"/>
              <a:t>What is a learning outcome?</a:t>
            </a:r>
            <a:endParaRPr lang="en-CA" u="sng" dirty="0"/>
          </a:p>
        </p:txBody>
      </p:sp>
      <p:sp>
        <p:nvSpPr>
          <p:cNvPr id="3" name="Content Placeholder 2"/>
          <p:cNvSpPr>
            <a:spLocks noGrp="1"/>
          </p:cNvSpPr>
          <p:nvPr>
            <p:ph idx="1"/>
          </p:nvPr>
        </p:nvSpPr>
        <p:spPr/>
        <p:txBody>
          <a:bodyPr/>
          <a:lstStyle/>
          <a:p>
            <a:pPr marL="514350" indent="-514350">
              <a:buNone/>
            </a:pPr>
            <a:r>
              <a:rPr lang="en-CA" dirty="0" smtClean="0"/>
              <a:t>Simply stated, a learning outcome is:</a:t>
            </a:r>
          </a:p>
          <a:p>
            <a:pPr marL="514350" indent="-514350">
              <a:buFont typeface="+mj-lt"/>
              <a:buAutoNum type="arabicPeriod"/>
            </a:pPr>
            <a:r>
              <a:rPr lang="en-CA" dirty="0" smtClean="0"/>
              <a:t>What faculty members want students to </a:t>
            </a:r>
            <a:r>
              <a:rPr lang="en-CA" u="sng" dirty="0" smtClean="0"/>
              <a:t>know</a:t>
            </a:r>
            <a:r>
              <a:rPr lang="en-CA" dirty="0" smtClean="0"/>
              <a:t> at the end of the course</a:t>
            </a:r>
          </a:p>
          <a:p>
            <a:pPr marL="514350" indent="-514350">
              <a:buNone/>
            </a:pPr>
            <a:r>
              <a:rPr lang="en-CA" dirty="0" smtClean="0"/>
              <a:t>					AND </a:t>
            </a:r>
          </a:p>
          <a:p>
            <a:pPr marL="514350" indent="-514350">
              <a:buFont typeface="+mj-lt"/>
              <a:buAutoNum type="arabicPeriod" startAt="2"/>
            </a:pPr>
            <a:r>
              <a:rPr lang="en-CA" dirty="0" smtClean="0"/>
              <a:t>What faculty members want students </a:t>
            </a:r>
            <a:r>
              <a:rPr lang="en-CA" u="sng" dirty="0" smtClean="0"/>
              <a:t>to be able to do</a:t>
            </a:r>
            <a:r>
              <a:rPr lang="en-CA" dirty="0" smtClean="0"/>
              <a:t> at the end of the course</a:t>
            </a:r>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5" name="TextBox 4"/>
          <p:cNvSpPr txBox="1"/>
          <p:nvPr/>
        </p:nvSpPr>
        <p:spPr>
          <a:xfrm>
            <a:off x="838200" y="5791200"/>
            <a:ext cx="7467600" cy="646331"/>
          </a:xfrm>
          <a:prstGeom prst="rect">
            <a:avLst/>
          </a:prstGeom>
          <a:noFill/>
        </p:spPr>
        <p:txBody>
          <a:bodyPr wrap="square" rtlCol="0">
            <a:spAutoFit/>
          </a:bodyPr>
          <a:lstStyle/>
          <a:p>
            <a:r>
              <a:rPr lang="en-CA" dirty="0" smtClean="0"/>
              <a:t>Reference:  Pauline Smiley, Fleming College, Symposium on Learning Outcomes Assessment, Toronto, 2012.</a:t>
            </a:r>
            <a:endParaRPr lang="en-C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u="sng" dirty="0" smtClean="0"/>
              <a:t>Characteristics of Learning Outcomes</a:t>
            </a:r>
            <a:endParaRPr lang="en-CA" u="sng" dirty="0"/>
          </a:p>
        </p:txBody>
      </p:sp>
      <p:sp>
        <p:nvSpPr>
          <p:cNvPr id="3" name="Content Placeholder 2"/>
          <p:cNvSpPr>
            <a:spLocks noGrp="1"/>
          </p:cNvSpPr>
          <p:nvPr>
            <p:ph idx="1"/>
          </p:nvPr>
        </p:nvSpPr>
        <p:spPr/>
        <p:txBody>
          <a:bodyPr/>
          <a:lstStyle/>
          <a:p>
            <a:pPr marL="514350" indent="-514350">
              <a:buFont typeface="+mj-lt"/>
              <a:buAutoNum type="arabicPeriod"/>
            </a:pPr>
            <a:r>
              <a:rPr lang="en-CA" dirty="0" smtClean="0"/>
              <a:t>They specify an action by the students that is observable.</a:t>
            </a:r>
          </a:p>
          <a:p>
            <a:pPr marL="514350" indent="-514350">
              <a:buFont typeface="+mj-lt"/>
              <a:buAutoNum type="arabicPeriod"/>
            </a:pPr>
            <a:r>
              <a:rPr lang="en-CA" dirty="0" smtClean="0"/>
              <a:t>They specify an action by the students that is measurable.</a:t>
            </a:r>
          </a:p>
          <a:p>
            <a:pPr marL="514350" indent="-514350">
              <a:buFont typeface="+mj-lt"/>
              <a:buAutoNum type="arabicPeriod"/>
            </a:pPr>
            <a:r>
              <a:rPr lang="en-CA" dirty="0" smtClean="0"/>
              <a:t>They specify an action that is done by the students (rather than the faculty members).</a:t>
            </a:r>
          </a:p>
          <a:p>
            <a:pPr marL="514350" indent="-514350">
              <a:buFont typeface="+mj-lt"/>
              <a:buAutoNum type="arabicPeriod"/>
            </a:pPr>
            <a:endParaRPr lang="en-CA" dirty="0" smtClean="0"/>
          </a:p>
          <a:p>
            <a:pPr marL="514350" indent="-514350">
              <a:buNone/>
            </a:pPr>
            <a:endParaRPr lang="en-CA" dirty="0" smtClean="0"/>
          </a:p>
          <a:p>
            <a:pPr marL="514350" indent="-514350">
              <a:buFont typeface="+mj-lt"/>
              <a:buAutoNum type="arabicPeriod"/>
            </a:pPr>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
        <p:nvSpPr>
          <p:cNvPr id="5" name="TextBox 4"/>
          <p:cNvSpPr txBox="1"/>
          <p:nvPr/>
        </p:nvSpPr>
        <p:spPr>
          <a:xfrm>
            <a:off x="838200" y="5791200"/>
            <a:ext cx="7467600" cy="646331"/>
          </a:xfrm>
          <a:prstGeom prst="rect">
            <a:avLst/>
          </a:prstGeom>
          <a:noFill/>
        </p:spPr>
        <p:txBody>
          <a:bodyPr wrap="square" rtlCol="0">
            <a:spAutoFit/>
          </a:bodyPr>
          <a:lstStyle/>
          <a:p>
            <a:r>
              <a:rPr lang="en-CA" dirty="0" smtClean="0"/>
              <a:t>Reference:  Pauline Smiley, Fleming College, Symposium on Learning Outcomes Assessment, Toronto, 2012.</a:t>
            </a:r>
            <a:endParaRPr lang="en-CA"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u="sng" dirty="0" smtClean="0"/>
              <a:t>Writing learning outcome statements</a:t>
            </a:r>
            <a:endParaRPr lang="en-CA" u="sng" dirty="0"/>
          </a:p>
        </p:txBody>
      </p:sp>
      <p:sp>
        <p:nvSpPr>
          <p:cNvPr id="3" name="Content Placeholder 2"/>
          <p:cNvSpPr>
            <a:spLocks noGrp="1"/>
          </p:cNvSpPr>
          <p:nvPr>
            <p:ph idx="1"/>
          </p:nvPr>
        </p:nvSpPr>
        <p:spPr>
          <a:xfrm>
            <a:off x="457200" y="1219200"/>
            <a:ext cx="8229600" cy="5334000"/>
          </a:xfrm>
        </p:spPr>
        <p:txBody>
          <a:bodyPr>
            <a:normAutofit/>
          </a:bodyPr>
          <a:lstStyle/>
          <a:p>
            <a:r>
              <a:rPr lang="en-CA" dirty="0" smtClean="0"/>
              <a:t>Must include verbs!</a:t>
            </a:r>
          </a:p>
          <a:p>
            <a:r>
              <a:rPr lang="en-CA" dirty="0" smtClean="0"/>
              <a:t>Example of a </a:t>
            </a:r>
            <a:r>
              <a:rPr lang="en-CA" u="sng" dirty="0" smtClean="0"/>
              <a:t>bad</a:t>
            </a:r>
            <a:r>
              <a:rPr lang="en-CA" dirty="0" smtClean="0"/>
              <a:t> learning outcome statement:</a:t>
            </a:r>
          </a:p>
          <a:p>
            <a:pPr lvl="1"/>
            <a:r>
              <a:rPr lang="en-CA" dirty="0" smtClean="0"/>
              <a:t>“Differential equations”</a:t>
            </a:r>
          </a:p>
          <a:p>
            <a:r>
              <a:rPr lang="en-CA" dirty="0" smtClean="0"/>
              <a:t>Example of a </a:t>
            </a:r>
            <a:r>
              <a:rPr lang="en-CA" u="sng" dirty="0" smtClean="0"/>
              <a:t>good</a:t>
            </a:r>
            <a:r>
              <a:rPr lang="en-CA" dirty="0" smtClean="0"/>
              <a:t> learning outcome statement:</a:t>
            </a:r>
          </a:p>
          <a:p>
            <a:pPr lvl="1"/>
            <a:r>
              <a:rPr lang="en-CA" dirty="0" smtClean="0"/>
              <a:t>“A demonstrated ability to solve a linear homogeneous differential equation with associated boundary conditions.”</a:t>
            </a:r>
          </a:p>
          <a:p>
            <a:pPr lvl="1"/>
            <a:r>
              <a:rPr lang="en-CA" dirty="0" smtClean="0"/>
              <a:t>Note:  verbs are included and detail is given.</a:t>
            </a:r>
          </a:p>
          <a:p>
            <a:pPr lvl="1"/>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u="sng" dirty="0" smtClean="0"/>
              <a:t>Aside:  Bloom’s Taxonomy</a:t>
            </a:r>
            <a:endParaRPr lang="en-CA" u="sng" dirty="0"/>
          </a:p>
        </p:txBody>
      </p:sp>
      <p:sp>
        <p:nvSpPr>
          <p:cNvPr id="3" name="Content Placeholder 2"/>
          <p:cNvSpPr>
            <a:spLocks noGrp="1"/>
          </p:cNvSpPr>
          <p:nvPr>
            <p:ph idx="1"/>
          </p:nvPr>
        </p:nvSpPr>
        <p:spPr/>
        <p:txBody>
          <a:bodyPr>
            <a:normAutofit fontScale="92500" lnSpcReduction="10000"/>
          </a:bodyPr>
          <a:lstStyle/>
          <a:p>
            <a:r>
              <a:rPr lang="en-CA" dirty="0" smtClean="0"/>
              <a:t>Taxonomy is:  Remember, Understand, Apply, Analyze, Evaluate, Create.</a:t>
            </a:r>
          </a:p>
          <a:p>
            <a:r>
              <a:rPr lang="en-CA" dirty="0" smtClean="0"/>
              <a:t>It provides useful words for developing learning outcome statements.</a:t>
            </a:r>
          </a:p>
          <a:p>
            <a:r>
              <a:rPr lang="en-CA" dirty="0" smtClean="0"/>
              <a:t>How does Bloom’s fit into our process?</a:t>
            </a:r>
          </a:p>
          <a:p>
            <a:pPr lvl="1"/>
            <a:r>
              <a:rPr lang="en-CA" dirty="0" smtClean="0"/>
              <a:t>It tends to confuse us.</a:t>
            </a:r>
          </a:p>
          <a:p>
            <a:pPr lvl="1"/>
            <a:r>
              <a:rPr lang="en-CA" dirty="0" smtClean="0"/>
              <a:t>Don’t get caught up in using Bloom’s to determine your learning outcomes.</a:t>
            </a:r>
          </a:p>
          <a:p>
            <a:pPr lvl="1"/>
            <a:r>
              <a:rPr lang="en-CA" dirty="0" smtClean="0"/>
              <a:t>Upshot:  </a:t>
            </a:r>
            <a:r>
              <a:rPr lang="en-CA" u="sng" dirty="0" smtClean="0"/>
              <a:t>Don’t worry about Bloom’s! – Just think of it as providing useful verbs!</a:t>
            </a:r>
            <a:endParaRPr lang="en-CA" u="sng"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0" y="1"/>
          <a:ext cx="9144000" cy="6883093"/>
        </p:xfrm>
        <a:graphic>
          <a:graphicData uri="http://schemas.openxmlformats.org/drawingml/2006/table">
            <a:tbl>
              <a:tblPr firstRow="1" bandRow="1">
                <a:tableStyleId>{5C22544A-7EE6-4342-B048-85BDC9FD1C3A}</a:tableStyleId>
              </a:tblPr>
              <a:tblGrid>
                <a:gridCol w="1418897"/>
                <a:gridCol w="1629103"/>
                <a:gridCol w="1445172"/>
                <a:gridCol w="1602828"/>
                <a:gridCol w="1524000"/>
                <a:gridCol w="1524000"/>
              </a:tblGrid>
              <a:tr h="451813">
                <a:tc>
                  <a:txBody>
                    <a:bodyPr/>
                    <a:lstStyle/>
                    <a:p>
                      <a:r>
                        <a:rPr lang="en-CA" sz="1600" dirty="0" smtClean="0"/>
                        <a:t>REMEMBER</a:t>
                      </a:r>
                      <a:endParaRPr lang="en-CA" sz="1600" dirty="0"/>
                    </a:p>
                  </a:txBody>
                  <a:tcPr/>
                </a:tc>
                <a:tc>
                  <a:txBody>
                    <a:bodyPr/>
                    <a:lstStyle/>
                    <a:p>
                      <a:r>
                        <a:rPr lang="en-CA" sz="1600" dirty="0" smtClean="0"/>
                        <a:t>UNDERSTAND</a:t>
                      </a:r>
                      <a:endParaRPr lang="en-CA" sz="1600" dirty="0"/>
                    </a:p>
                  </a:txBody>
                  <a:tcPr/>
                </a:tc>
                <a:tc>
                  <a:txBody>
                    <a:bodyPr/>
                    <a:lstStyle/>
                    <a:p>
                      <a:r>
                        <a:rPr lang="en-CA" sz="1600" dirty="0" smtClean="0"/>
                        <a:t>APPLY</a:t>
                      </a:r>
                      <a:endParaRPr lang="en-CA" sz="1600" dirty="0"/>
                    </a:p>
                  </a:txBody>
                  <a:tcPr/>
                </a:tc>
                <a:tc>
                  <a:txBody>
                    <a:bodyPr/>
                    <a:lstStyle/>
                    <a:p>
                      <a:r>
                        <a:rPr lang="en-CA" sz="1600" dirty="0" smtClean="0"/>
                        <a:t>ANALYZE</a:t>
                      </a:r>
                      <a:endParaRPr lang="en-CA" sz="1600" dirty="0"/>
                    </a:p>
                  </a:txBody>
                  <a:tcPr/>
                </a:tc>
                <a:tc>
                  <a:txBody>
                    <a:bodyPr/>
                    <a:lstStyle/>
                    <a:p>
                      <a:r>
                        <a:rPr lang="en-CA" sz="1600" dirty="0" smtClean="0"/>
                        <a:t>EVALUATE</a:t>
                      </a:r>
                      <a:endParaRPr lang="en-CA" sz="1600" dirty="0"/>
                    </a:p>
                  </a:txBody>
                  <a:tcPr/>
                </a:tc>
                <a:tc>
                  <a:txBody>
                    <a:bodyPr/>
                    <a:lstStyle/>
                    <a:p>
                      <a:r>
                        <a:rPr lang="en-CA" sz="1600" dirty="0" smtClean="0"/>
                        <a:t>CREATE</a:t>
                      </a:r>
                      <a:endParaRPr lang="en-CA" sz="1600" dirty="0"/>
                    </a:p>
                  </a:txBody>
                  <a:tcPr/>
                </a:tc>
              </a:tr>
              <a:tr h="6406186">
                <a:tc>
                  <a:txBody>
                    <a:bodyPr/>
                    <a:lstStyle/>
                    <a:p>
                      <a:r>
                        <a:rPr lang="en-CA" sz="1600" dirty="0" smtClean="0"/>
                        <a:t>Count</a:t>
                      </a:r>
                    </a:p>
                    <a:p>
                      <a:r>
                        <a:rPr lang="en-CA" sz="1600" dirty="0" smtClean="0"/>
                        <a:t>Define</a:t>
                      </a:r>
                    </a:p>
                    <a:p>
                      <a:r>
                        <a:rPr lang="en-CA" sz="1600" dirty="0" smtClean="0"/>
                        <a:t>Describe</a:t>
                      </a:r>
                    </a:p>
                    <a:p>
                      <a:r>
                        <a:rPr lang="en-CA" sz="1600" dirty="0" smtClean="0"/>
                        <a:t>Draw</a:t>
                      </a:r>
                    </a:p>
                    <a:p>
                      <a:r>
                        <a:rPr lang="en-CA" sz="1600" dirty="0" smtClean="0"/>
                        <a:t>Identify</a:t>
                      </a:r>
                    </a:p>
                    <a:p>
                      <a:r>
                        <a:rPr lang="en-CA" sz="1600" dirty="0" smtClean="0"/>
                        <a:t>Label</a:t>
                      </a:r>
                    </a:p>
                    <a:p>
                      <a:r>
                        <a:rPr lang="en-CA" sz="1600" dirty="0" smtClean="0"/>
                        <a:t>List</a:t>
                      </a:r>
                    </a:p>
                    <a:p>
                      <a:r>
                        <a:rPr lang="en-CA" sz="1600" dirty="0" smtClean="0"/>
                        <a:t>Match</a:t>
                      </a:r>
                    </a:p>
                    <a:p>
                      <a:r>
                        <a:rPr lang="en-CA" sz="1600" dirty="0" smtClean="0"/>
                        <a:t>Name</a:t>
                      </a:r>
                    </a:p>
                    <a:p>
                      <a:r>
                        <a:rPr lang="en-CA" sz="1600" dirty="0" smtClean="0"/>
                        <a:t>Outline</a:t>
                      </a:r>
                    </a:p>
                    <a:p>
                      <a:r>
                        <a:rPr lang="en-CA" sz="1600" dirty="0" smtClean="0"/>
                        <a:t>Point</a:t>
                      </a:r>
                    </a:p>
                    <a:p>
                      <a:r>
                        <a:rPr lang="en-CA" sz="1600" dirty="0" smtClean="0"/>
                        <a:t>Quote</a:t>
                      </a:r>
                    </a:p>
                    <a:p>
                      <a:r>
                        <a:rPr lang="en-CA" sz="1600" dirty="0" smtClean="0"/>
                        <a:t>Read</a:t>
                      </a:r>
                    </a:p>
                    <a:p>
                      <a:r>
                        <a:rPr lang="en-CA" sz="1600" dirty="0" smtClean="0"/>
                        <a:t>Recall</a:t>
                      </a:r>
                    </a:p>
                    <a:p>
                      <a:r>
                        <a:rPr lang="en-CA" sz="1600" dirty="0" smtClean="0"/>
                        <a:t>Recite</a:t>
                      </a:r>
                    </a:p>
                    <a:p>
                      <a:r>
                        <a:rPr lang="en-CA" sz="1600" dirty="0" smtClean="0"/>
                        <a:t>Recognize</a:t>
                      </a:r>
                    </a:p>
                    <a:p>
                      <a:r>
                        <a:rPr lang="en-CA" sz="1600" dirty="0" smtClean="0"/>
                        <a:t>Record</a:t>
                      </a:r>
                    </a:p>
                    <a:p>
                      <a:r>
                        <a:rPr lang="en-CA" sz="1600" dirty="0" smtClean="0"/>
                        <a:t>Repeat</a:t>
                      </a:r>
                    </a:p>
                    <a:p>
                      <a:r>
                        <a:rPr lang="en-CA" sz="1600" dirty="0" smtClean="0"/>
                        <a:t>Reproduce</a:t>
                      </a:r>
                    </a:p>
                    <a:p>
                      <a:r>
                        <a:rPr lang="en-CA" sz="1600" dirty="0" smtClean="0"/>
                        <a:t>Select</a:t>
                      </a:r>
                    </a:p>
                    <a:p>
                      <a:r>
                        <a:rPr lang="en-CA" sz="1600" dirty="0" smtClean="0"/>
                        <a:t>State</a:t>
                      </a:r>
                    </a:p>
                    <a:p>
                      <a:r>
                        <a:rPr lang="en-CA" sz="1600" dirty="0" smtClean="0"/>
                        <a:t>Write</a:t>
                      </a:r>
                    </a:p>
                    <a:p>
                      <a:endParaRPr lang="en-CA" sz="1600" dirty="0"/>
                    </a:p>
                  </a:txBody>
                  <a:tcPr/>
                </a:tc>
                <a:tc>
                  <a:txBody>
                    <a:bodyPr/>
                    <a:lstStyle/>
                    <a:p>
                      <a:r>
                        <a:rPr lang="en-CA" sz="1600" dirty="0" smtClean="0"/>
                        <a:t>Associate</a:t>
                      </a:r>
                    </a:p>
                    <a:p>
                      <a:r>
                        <a:rPr lang="en-CA" sz="1600" dirty="0" smtClean="0"/>
                        <a:t>Compute</a:t>
                      </a:r>
                    </a:p>
                    <a:p>
                      <a:r>
                        <a:rPr lang="en-CA" sz="1600" dirty="0" smtClean="0"/>
                        <a:t>Convert</a:t>
                      </a:r>
                    </a:p>
                    <a:p>
                      <a:r>
                        <a:rPr lang="en-CA" sz="1600" dirty="0" smtClean="0"/>
                        <a:t>Defend</a:t>
                      </a:r>
                    </a:p>
                    <a:p>
                      <a:r>
                        <a:rPr lang="en-CA" sz="1600" dirty="0" smtClean="0"/>
                        <a:t>Discuss</a:t>
                      </a:r>
                    </a:p>
                    <a:p>
                      <a:r>
                        <a:rPr lang="en-CA" sz="1600" dirty="0" smtClean="0"/>
                        <a:t>Distinguish</a:t>
                      </a:r>
                    </a:p>
                    <a:p>
                      <a:r>
                        <a:rPr lang="en-CA" sz="1600" dirty="0" smtClean="0"/>
                        <a:t>Estimate</a:t>
                      </a:r>
                    </a:p>
                    <a:p>
                      <a:r>
                        <a:rPr lang="en-CA" sz="1600" dirty="0" smtClean="0"/>
                        <a:t>Explain</a:t>
                      </a:r>
                    </a:p>
                    <a:p>
                      <a:r>
                        <a:rPr lang="en-CA" sz="1600" dirty="0" smtClean="0"/>
                        <a:t>Extend</a:t>
                      </a:r>
                    </a:p>
                    <a:p>
                      <a:r>
                        <a:rPr lang="en-CA" sz="1600" dirty="0" smtClean="0"/>
                        <a:t>Extrapolate</a:t>
                      </a:r>
                    </a:p>
                    <a:p>
                      <a:r>
                        <a:rPr lang="en-CA" sz="1600" dirty="0" smtClean="0"/>
                        <a:t>Generalize</a:t>
                      </a:r>
                    </a:p>
                    <a:p>
                      <a:r>
                        <a:rPr lang="en-CA" sz="1600" dirty="0" smtClean="0"/>
                        <a:t>Give examples</a:t>
                      </a:r>
                    </a:p>
                    <a:p>
                      <a:r>
                        <a:rPr lang="en-CA" sz="1600" dirty="0" smtClean="0"/>
                        <a:t>Infer</a:t>
                      </a:r>
                    </a:p>
                    <a:p>
                      <a:r>
                        <a:rPr lang="en-CA" sz="1600" dirty="0" smtClean="0"/>
                        <a:t>Paraphrase</a:t>
                      </a:r>
                    </a:p>
                    <a:p>
                      <a:r>
                        <a:rPr lang="en-CA" sz="1600" dirty="0" smtClean="0"/>
                        <a:t>Predict</a:t>
                      </a:r>
                    </a:p>
                    <a:p>
                      <a:r>
                        <a:rPr lang="en-CA" sz="1600" dirty="0" smtClean="0"/>
                        <a:t>Rewrite</a:t>
                      </a:r>
                    </a:p>
                    <a:p>
                      <a:r>
                        <a:rPr lang="en-CA" sz="1600" dirty="0" smtClean="0"/>
                        <a:t>Summarize</a:t>
                      </a:r>
                    </a:p>
                    <a:p>
                      <a:endParaRPr lang="en-CA" sz="1600" dirty="0"/>
                    </a:p>
                  </a:txBody>
                  <a:tcPr/>
                </a:tc>
                <a:tc>
                  <a:txBody>
                    <a:bodyPr/>
                    <a:lstStyle/>
                    <a:p>
                      <a:r>
                        <a:rPr lang="en-CA" sz="1600" dirty="0" smtClean="0"/>
                        <a:t>Add</a:t>
                      </a:r>
                    </a:p>
                    <a:p>
                      <a:r>
                        <a:rPr lang="en-CA" sz="1600" dirty="0" smtClean="0"/>
                        <a:t>Apply</a:t>
                      </a:r>
                    </a:p>
                    <a:p>
                      <a:r>
                        <a:rPr lang="en-CA" sz="1600" dirty="0" smtClean="0"/>
                        <a:t>Calculate</a:t>
                      </a:r>
                    </a:p>
                    <a:p>
                      <a:r>
                        <a:rPr lang="en-CA" sz="1600" dirty="0" smtClean="0"/>
                        <a:t>Change</a:t>
                      </a:r>
                    </a:p>
                    <a:p>
                      <a:r>
                        <a:rPr lang="en-CA" sz="1600" dirty="0" smtClean="0"/>
                        <a:t>Classify</a:t>
                      </a:r>
                    </a:p>
                    <a:p>
                      <a:r>
                        <a:rPr lang="en-CA" sz="1600" dirty="0" smtClean="0"/>
                        <a:t>Complete</a:t>
                      </a:r>
                    </a:p>
                    <a:p>
                      <a:r>
                        <a:rPr lang="en-CA" sz="1600" dirty="0" smtClean="0"/>
                        <a:t>Compute</a:t>
                      </a:r>
                    </a:p>
                    <a:p>
                      <a:r>
                        <a:rPr lang="en-CA" sz="1600" dirty="0" smtClean="0"/>
                        <a:t>Demonstrate</a:t>
                      </a:r>
                    </a:p>
                    <a:p>
                      <a:r>
                        <a:rPr lang="en-CA" sz="1600" dirty="0" smtClean="0"/>
                        <a:t>Discover</a:t>
                      </a:r>
                    </a:p>
                    <a:p>
                      <a:r>
                        <a:rPr lang="en-CA" sz="1600" dirty="0" smtClean="0"/>
                        <a:t>Divide</a:t>
                      </a:r>
                    </a:p>
                    <a:p>
                      <a:r>
                        <a:rPr lang="en-CA" sz="1600" dirty="0" smtClean="0"/>
                        <a:t>Examine</a:t>
                      </a:r>
                    </a:p>
                    <a:p>
                      <a:r>
                        <a:rPr lang="en-CA" sz="1600" dirty="0" smtClean="0"/>
                        <a:t>Graph</a:t>
                      </a:r>
                    </a:p>
                    <a:p>
                      <a:r>
                        <a:rPr lang="en-CA" sz="1600" dirty="0" smtClean="0"/>
                        <a:t>Interpolate</a:t>
                      </a:r>
                    </a:p>
                    <a:p>
                      <a:r>
                        <a:rPr lang="en-CA" sz="1600" dirty="0" smtClean="0"/>
                        <a:t>Manipulate</a:t>
                      </a:r>
                    </a:p>
                    <a:p>
                      <a:r>
                        <a:rPr lang="en-CA" sz="1600" dirty="0" smtClean="0"/>
                        <a:t>Modify</a:t>
                      </a:r>
                    </a:p>
                    <a:p>
                      <a:r>
                        <a:rPr lang="en-CA" sz="1600" dirty="0" smtClean="0"/>
                        <a:t>Operate</a:t>
                      </a:r>
                    </a:p>
                    <a:p>
                      <a:r>
                        <a:rPr lang="en-CA" sz="1600" dirty="0" smtClean="0"/>
                        <a:t>Prepare</a:t>
                      </a:r>
                    </a:p>
                    <a:p>
                      <a:r>
                        <a:rPr lang="en-CA" sz="1600" dirty="0" smtClean="0"/>
                        <a:t>Produce</a:t>
                      </a:r>
                    </a:p>
                    <a:p>
                      <a:r>
                        <a:rPr lang="en-CA" sz="1600" dirty="0" smtClean="0"/>
                        <a:t>Show</a:t>
                      </a:r>
                    </a:p>
                    <a:p>
                      <a:r>
                        <a:rPr lang="en-CA" sz="1600" dirty="0" smtClean="0"/>
                        <a:t>Solve</a:t>
                      </a:r>
                    </a:p>
                    <a:p>
                      <a:r>
                        <a:rPr lang="en-CA" sz="1600" dirty="0" smtClean="0"/>
                        <a:t>Subtract</a:t>
                      </a:r>
                    </a:p>
                    <a:p>
                      <a:r>
                        <a:rPr lang="en-CA" sz="1600" dirty="0" smtClean="0"/>
                        <a:t>Translate</a:t>
                      </a:r>
                    </a:p>
                    <a:p>
                      <a:r>
                        <a:rPr lang="en-CA" sz="1600" dirty="0" smtClean="0"/>
                        <a:t>Use</a:t>
                      </a:r>
                    </a:p>
                    <a:p>
                      <a:endParaRPr lang="en-CA" sz="1600" dirty="0"/>
                    </a:p>
                  </a:txBody>
                  <a:tcPr/>
                </a:tc>
                <a:tc>
                  <a:txBody>
                    <a:bodyPr/>
                    <a:lstStyle/>
                    <a:p>
                      <a:r>
                        <a:rPr lang="en-CA" sz="1600" dirty="0" smtClean="0"/>
                        <a:t>Analyze</a:t>
                      </a:r>
                    </a:p>
                    <a:p>
                      <a:r>
                        <a:rPr lang="en-CA" sz="1600" dirty="0" smtClean="0"/>
                        <a:t>Arrange</a:t>
                      </a:r>
                    </a:p>
                    <a:p>
                      <a:r>
                        <a:rPr lang="en-CA" sz="1600" dirty="0" smtClean="0"/>
                        <a:t>Breakdown</a:t>
                      </a:r>
                    </a:p>
                    <a:p>
                      <a:r>
                        <a:rPr lang="en-CA" sz="1600" dirty="0" smtClean="0"/>
                        <a:t>Combine</a:t>
                      </a:r>
                    </a:p>
                    <a:p>
                      <a:r>
                        <a:rPr lang="en-CA" sz="1600" dirty="0" smtClean="0"/>
                        <a:t>Design</a:t>
                      </a:r>
                    </a:p>
                    <a:p>
                      <a:r>
                        <a:rPr lang="en-CA" sz="1600" dirty="0" smtClean="0"/>
                        <a:t>Detect</a:t>
                      </a:r>
                    </a:p>
                    <a:p>
                      <a:r>
                        <a:rPr lang="en-CA" sz="1600" dirty="0" smtClean="0"/>
                        <a:t>Develop</a:t>
                      </a:r>
                    </a:p>
                    <a:p>
                      <a:r>
                        <a:rPr lang="en-CA" sz="1600" dirty="0" smtClean="0"/>
                        <a:t>Diagram</a:t>
                      </a:r>
                    </a:p>
                    <a:p>
                      <a:r>
                        <a:rPr lang="en-CA" sz="1600" dirty="0" smtClean="0"/>
                        <a:t>Differentiate</a:t>
                      </a:r>
                    </a:p>
                    <a:p>
                      <a:r>
                        <a:rPr lang="en-CA" sz="1600" dirty="0" smtClean="0"/>
                        <a:t>Discriminate</a:t>
                      </a:r>
                    </a:p>
                    <a:p>
                      <a:r>
                        <a:rPr lang="en-CA" sz="1600" dirty="0" smtClean="0"/>
                        <a:t>Illustrate</a:t>
                      </a:r>
                    </a:p>
                    <a:p>
                      <a:r>
                        <a:rPr lang="en-CA" sz="1600" dirty="0" smtClean="0"/>
                        <a:t>Infer</a:t>
                      </a:r>
                    </a:p>
                    <a:p>
                      <a:r>
                        <a:rPr lang="en-CA" sz="1600" dirty="0" smtClean="0"/>
                        <a:t>Outline</a:t>
                      </a:r>
                    </a:p>
                    <a:p>
                      <a:r>
                        <a:rPr lang="en-CA" sz="1600" dirty="0" smtClean="0"/>
                        <a:t>Point out</a:t>
                      </a:r>
                    </a:p>
                    <a:p>
                      <a:r>
                        <a:rPr lang="en-CA" sz="1600" dirty="0" smtClean="0"/>
                        <a:t>Relate</a:t>
                      </a:r>
                    </a:p>
                    <a:p>
                      <a:r>
                        <a:rPr lang="en-CA" sz="1600" dirty="0" smtClean="0"/>
                        <a:t>Select</a:t>
                      </a:r>
                    </a:p>
                    <a:p>
                      <a:r>
                        <a:rPr lang="en-CA" sz="1600" dirty="0" smtClean="0"/>
                        <a:t>Separate</a:t>
                      </a:r>
                    </a:p>
                    <a:p>
                      <a:r>
                        <a:rPr lang="en-CA" sz="1600" dirty="0" smtClean="0"/>
                        <a:t>Subdivide</a:t>
                      </a:r>
                    </a:p>
                    <a:p>
                      <a:r>
                        <a:rPr lang="en-CA" sz="1600" dirty="0" smtClean="0"/>
                        <a:t>Utilize</a:t>
                      </a:r>
                    </a:p>
                    <a:p>
                      <a:endParaRPr lang="en-CA" sz="1600" dirty="0"/>
                    </a:p>
                  </a:txBody>
                  <a:tcPr/>
                </a:tc>
                <a:tc>
                  <a:txBody>
                    <a:bodyPr/>
                    <a:lstStyle/>
                    <a:p>
                      <a:r>
                        <a:rPr lang="en-CA" sz="1600" dirty="0" smtClean="0"/>
                        <a:t>Appraise</a:t>
                      </a:r>
                    </a:p>
                    <a:p>
                      <a:r>
                        <a:rPr lang="en-CA" sz="1600" dirty="0" smtClean="0"/>
                        <a:t>Assess</a:t>
                      </a:r>
                    </a:p>
                    <a:p>
                      <a:r>
                        <a:rPr lang="en-CA" sz="1600" dirty="0" smtClean="0"/>
                        <a:t>Compare</a:t>
                      </a:r>
                    </a:p>
                    <a:p>
                      <a:r>
                        <a:rPr lang="en-CA" sz="1600" dirty="0" smtClean="0"/>
                        <a:t>Conclude</a:t>
                      </a:r>
                    </a:p>
                    <a:p>
                      <a:r>
                        <a:rPr lang="en-CA" sz="1600" dirty="0" smtClean="0"/>
                        <a:t>Contrast</a:t>
                      </a:r>
                    </a:p>
                    <a:p>
                      <a:r>
                        <a:rPr lang="en-CA" sz="1600" dirty="0" smtClean="0"/>
                        <a:t>Criticize</a:t>
                      </a:r>
                    </a:p>
                    <a:p>
                      <a:r>
                        <a:rPr lang="en-CA" sz="1600" dirty="0" smtClean="0"/>
                        <a:t>Critique</a:t>
                      </a:r>
                    </a:p>
                    <a:p>
                      <a:r>
                        <a:rPr lang="en-CA" sz="1600" dirty="0" smtClean="0"/>
                        <a:t>Determine</a:t>
                      </a:r>
                    </a:p>
                    <a:p>
                      <a:r>
                        <a:rPr lang="en-CA" sz="1600" dirty="0" smtClean="0"/>
                        <a:t>Grade</a:t>
                      </a:r>
                    </a:p>
                    <a:p>
                      <a:r>
                        <a:rPr lang="en-CA" sz="1600" dirty="0" smtClean="0"/>
                        <a:t>Interpret</a:t>
                      </a:r>
                    </a:p>
                    <a:p>
                      <a:r>
                        <a:rPr lang="en-CA" sz="1600" dirty="0" smtClean="0"/>
                        <a:t>Judge</a:t>
                      </a:r>
                    </a:p>
                    <a:p>
                      <a:r>
                        <a:rPr lang="en-CA" sz="1600" dirty="0" smtClean="0"/>
                        <a:t>Justify</a:t>
                      </a:r>
                    </a:p>
                    <a:p>
                      <a:r>
                        <a:rPr lang="en-CA" sz="1600" dirty="0" smtClean="0"/>
                        <a:t>Measure</a:t>
                      </a:r>
                    </a:p>
                    <a:p>
                      <a:r>
                        <a:rPr lang="en-CA" sz="1600" dirty="0" smtClean="0"/>
                        <a:t>Rank</a:t>
                      </a:r>
                    </a:p>
                    <a:p>
                      <a:r>
                        <a:rPr lang="en-CA" sz="1600" dirty="0" smtClean="0"/>
                        <a:t>Rate</a:t>
                      </a:r>
                    </a:p>
                    <a:p>
                      <a:r>
                        <a:rPr lang="en-CA" sz="1600" dirty="0" smtClean="0"/>
                        <a:t>Support</a:t>
                      </a:r>
                    </a:p>
                    <a:p>
                      <a:r>
                        <a:rPr lang="en-CA" sz="1600" dirty="0" smtClean="0"/>
                        <a:t>Test</a:t>
                      </a:r>
                      <a:endParaRPr lang="en-CA" sz="1600" dirty="0"/>
                    </a:p>
                  </a:txBody>
                  <a:tcPr/>
                </a:tc>
                <a:tc>
                  <a:txBody>
                    <a:bodyPr/>
                    <a:lstStyle/>
                    <a:p>
                      <a:r>
                        <a:rPr lang="en-CA" sz="1600" dirty="0" smtClean="0"/>
                        <a:t>Categorize</a:t>
                      </a:r>
                    </a:p>
                    <a:p>
                      <a:r>
                        <a:rPr lang="en-CA" sz="1600" dirty="0" smtClean="0"/>
                        <a:t>Combine</a:t>
                      </a:r>
                    </a:p>
                    <a:p>
                      <a:r>
                        <a:rPr lang="en-CA" sz="1600" dirty="0" smtClean="0"/>
                        <a:t>Compile</a:t>
                      </a:r>
                    </a:p>
                    <a:p>
                      <a:r>
                        <a:rPr lang="en-CA" sz="1600" dirty="0" smtClean="0"/>
                        <a:t>Compose</a:t>
                      </a:r>
                    </a:p>
                    <a:p>
                      <a:r>
                        <a:rPr lang="en-CA" sz="1600" dirty="0" smtClean="0"/>
                        <a:t>Create</a:t>
                      </a:r>
                    </a:p>
                    <a:p>
                      <a:r>
                        <a:rPr lang="en-CA" sz="1600" dirty="0" smtClean="0"/>
                        <a:t>Drive</a:t>
                      </a:r>
                    </a:p>
                    <a:p>
                      <a:r>
                        <a:rPr lang="en-CA" sz="1600" dirty="0" smtClean="0"/>
                        <a:t>Design</a:t>
                      </a:r>
                    </a:p>
                    <a:p>
                      <a:r>
                        <a:rPr lang="en-CA" sz="1600" dirty="0" smtClean="0"/>
                        <a:t>Devise</a:t>
                      </a:r>
                    </a:p>
                    <a:p>
                      <a:r>
                        <a:rPr lang="en-CA" sz="1600" dirty="0" smtClean="0"/>
                        <a:t>Generate</a:t>
                      </a:r>
                    </a:p>
                    <a:p>
                      <a:r>
                        <a:rPr lang="en-CA" sz="1600" dirty="0" smtClean="0"/>
                        <a:t>Group</a:t>
                      </a:r>
                    </a:p>
                    <a:p>
                      <a:r>
                        <a:rPr lang="en-CA" sz="1600" dirty="0" smtClean="0"/>
                        <a:t>Integrate</a:t>
                      </a:r>
                    </a:p>
                    <a:p>
                      <a:r>
                        <a:rPr lang="en-CA" sz="1600" dirty="0" smtClean="0"/>
                        <a:t>Modify</a:t>
                      </a:r>
                    </a:p>
                    <a:p>
                      <a:r>
                        <a:rPr lang="en-CA" sz="1600" dirty="0" smtClean="0"/>
                        <a:t>Order</a:t>
                      </a:r>
                    </a:p>
                    <a:p>
                      <a:r>
                        <a:rPr lang="en-CA" sz="1600" dirty="0" smtClean="0"/>
                        <a:t>Organize, </a:t>
                      </a:r>
                    </a:p>
                    <a:p>
                      <a:r>
                        <a:rPr lang="en-CA" sz="1600" dirty="0" smtClean="0"/>
                        <a:t>Plan</a:t>
                      </a:r>
                    </a:p>
                    <a:p>
                      <a:r>
                        <a:rPr lang="en-CA" sz="1600" dirty="0" smtClean="0"/>
                        <a:t>Prescribe</a:t>
                      </a:r>
                    </a:p>
                    <a:p>
                      <a:r>
                        <a:rPr lang="en-CA" sz="1600" dirty="0" smtClean="0"/>
                        <a:t>Propose</a:t>
                      </a:r>
                    </a:p>
                    <a:p>
                      <a:r>
                        <a:rPr lang="en-CA" sz="1600" dirty="0" smtClean="0"/>
                        <a:t>Rearrange</a:t>
                      </a:r>
                    </a:p>
                    <a:p>
                      <a:r>
                        <a:rPr lang="en-CA" sz="1600" dirty="0" smtClean="0"/>
                        <a:t>Reconstruct</a:t>
                      </a:r>
                    </a:p>
                    <a:p>
                      <a:r>
                        <a:rPr lang="en-CA" sz="1600" dirty="0" smtClean="0"/>
                        <a:t>Related</a:t>
                      </a:r>
                    </a:p>
                    <a:p>
                      <a:r>
                        <a:rPr lang="en-CA" sz="1600" dirty="0" smtClean="0"/>
                        <a:t>Reorganize</a:t>
                      </a:r>
                    </a:p>
                    <a:p>
                      <a:r>
                        <a:rPr lang="en-CA" sz="1600" dirty="0" smtClean="0"/>
                        <a:t>Revise, </a:t>
                      </a:r>
                    </a:p>
                    <a:p>
                      <a:r>
                        <a:rPr lang="en-CA" sz="1600" dirty="0" smtClean="0"/>
                        <a:t>Rewrite</a:t>
                      </a:r>
                    </a:p>
                    <a:p>
                      <a:r>
                        <a:rPr lang="en-CA" sz="1600" dirty="0" smtClean="0"/>
                        <a:t>Summarize</a:t>
                      </a:r>
                    </a:p>
                    <a:p>
                      <a:r>
                        <a:rPr lang="en-CA" sz="1600" dirty="0" smtClean="0"/>
                        <a:t>Transform</a:t>
                      </a:r>
                    </a:p>
                    <a:p>
                      <a:r>
                        <a:rPr lang="en-CA" sz="1600" dirty="0" smtClean="0"/>
                        <a:t>Specify</a:t>
                      </a:r>
                      <a:endParaRPr lang="en-CA" sz="1600" dirty="0"/>
                    </a:p>
                  </a:txBody>
                  <a:tcPr/>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u="sng" dirty="0" smtClean="0"/>
              <a:t>Overall Measurement Procedure</a:t>
            </a:r>
            <a:endParaRPr lang="en-CA" u="sng" dirty="0"/>
          </a:p>
        </p:txBody>
      </p:sp>
      <p:sp>
        <p:nvSpPr>
          <p:cNvPr id="3" name="Content Placeholder 2"/>
          <p:cNvSpPr>
            <a:spLocks noGrp="1"/>
          </p:cNvSpPr>
          <p:nvPr>
            <p:ph idx="1"/>
          </p:nvPr>
        </p:nvSpPr>
        <p:spPr>
          <a:xfrm>
            <a:off x="152400" y="1524000"/>
            <a:ext cx="8763000" cy="5105400"/>
          </a:xfrm>
        </p:spPr>
        <p:txBody>
          <a:bodyPr>
            <a:normAutofit fontScale="92500" lnSpcReduction="10000"/>
          </a:bodyPr>
          <a:lstStyle/>
          <a:p>
            <a:pPr marL="514350" indent="-514350">
              <a:buFont typeface="+mj-lt"/>
              <a:buAutoNum type="arabicPeriod"/>
            </a:pPr>
            <a:r>
              <a:rPr lang="en-CA" dirty="0" smtClean="0"/>
              <a:t>Decide on which student work will be used for measurement (i.e., tests, exam</a:t>
            </a:r>
            <a:r>
              <a:rPr lang="en-CA" dirty="0" smtClean="0"/>
              <a:t>, presentations, project reports…)</a:t>
            </a:r>
            <a:endParaRPr lang="en-CA" dirty="0" smtClean="0"/>
          </a:p>
          <a:p>
            <a:pPr marL="514350" indent="-514350">
              <a:buFont typeface="+mj-lt"/>
              <a:buAutoNum type="arabicPeriod"/>
            </a:pPr>
            <a:r>
              <a:rPr lang="en-CA" dirty="0" smtClean="0"/>
              <a:t>Develop a rubric to describe desired student learning outcomes (more detail on this to come)</a:t>
            </a:r>
          </a:p>
          <a:p>
            <a:pPr marL="514350" indent="-514350">
              <a:buFont typeface="+mj-lt"/>
              <a:buAutoNum type="arabicPeriod"/>
            </a:pPr>
            <a:r>
              <a:rPr lang="en-CA" dirty="0" smtClean="0"/>
              <a:t>While you are marking, keep track of how the student did by ticking the appropriate box</a:t>
            </a:r>
          </a:p>
          <a:p>
            <a:pPr marL="514350" indent="-514350">
              <a:buFont typeface="+mj-lt"/>
              <a:buAutoNum type="arabicPeriod"/>
            </a:pPr>
            <a:r>
              <a:rPr lang="en-CA" dirty="0" smtClean="0"/>
              <a:t>Analyze results to provide information for continuous improvement (i.e., identify learning outcomes that the students are struggling with)</a:t>
            </a:r>
          </a:p>
          <a:p>
            <a:pPr marL="514350" indent="-514350">
              <a:buFont typeface="+mj-lt"/>
              <a:buAutoNum type="arabicPeriod"/>
            </a:pPr>
            <a:r>
              <a:rPr lang="en-CA" dirty="0" smtClean="0"/>
              <a:t>Document measurement results</a:t>
            </a:r>
          </a:p>
          <a:p>
            <a:pPr marL="514350" indent="-514350">
              <a:buFont typeface="+mj-lt"/>
              <a:buAutoNum type="arabicPeriod"/>
            </a:pPr>
            <a:endParaRPr lang="en-CA" dirty="0" smtClean="0"/>
          </a:p>
          <a:p>
            <a:pPr marL="514350" indent="-514350">
              <a:buFont typeface="+mj-lt"/>
              <a:buAutoNum type="arabicPeriod"/>
            </a:pPr>
            <a:endParaRPr lang="en-CA" dirty="0" smtClean="0"/>
          </a:p>
          <a:p>
            <a:pPr marL="514350" indent="-514350">
              <a:buNone/>
            </a:pPr>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09800"/>
          </a:xfrm>
        </p:spPr>
        <p:txBody>
          <a:bodyPr>
            <a:noAutofit/>
          </a:bodyPr>
          <a:lstStyle/>
          <a:p>
            <a:r>
              <a:rPr lang="en-CA" sz="2800" u="sng" dirty="0" smtClean="0"/>
              <a:t>Example:  Measurement of the Indicator “Competence in Specialized Engineering Knowledge” using </a:t>
            </a:r>
            <a:br>
              <a:rPr lang="en-CA" sz="2800" u="sng" dirty="0" smtClean="0"/>
            </a:br>
            <a:r>
              <a:rPr lang="en-CA" sz="2800" u="sng" dirty="0" smtClean="0"/>
              <a:t>MECH ENG 4S03  (Incompressible Flows)</a:t>
            </a:r>
            <a:endParaRPr lang="en-CA" sz="2800" u="sng" dirty="0"/>
          </a:p>
        </p:txBody>
      </p:sp>
      <p:sp>
        <p:nvSpPr>
          <p:cNvPr id="3" name="Content Placeholder 2"/>
          <p:cNvSpPr>
            <a:spLocks noGrp="1"/>
          </p:cNvSpPr>
          <p:nvPr>
            <p:ph idx="1"/>
          </p:nvPr>
        </p:nvSpPr>
        <p:spPr>
          <a:xfrm>
            <a:off x="457200" y="2057400"/>
            <a:ext cx="8229600" cy="4525963"/>
          </a:xfrm>
        </p:spPr>
        <p:txBody>
          <a:bodyPr/>
          <a:lstStyle/>
          <a:p>
            <a:pPr marL="514350" indent="-514350">
              <a:buFont typeface="+mj-lt"/>
              <a:buAutoNum type="arabicPeriod"/>
            </a:pPr>
            <a:r>
              <a:rPr lang="en-CA" dirty="0" smtClean="0"/>
              <a:t>Student work used for measurement:</a:t>
            </a:r>
          </a:p>
          <a:p>
            <a:pPr marL="1314450" lvl="2" indent="-514350"/>
            <a:r>
              <a:rPr lang="en-CA" dirty="0" smtClean="0"/>
              <a:t>Final exam</a:t>
            </a:r>
          </a:p>
          <a:p>
            <a:pPr marL="514350" indent="-514350">
              <a:buFont typeface="+mj-lt"/>
              <a:buAutoNum type="arabicPeriod"/>
            </a:pPr>
            <a:r>
              <a:rPr lang="en-CA" dirty="0" smtClean="0"/>
              <a:t>Development of rubric (example to follow):</a:t>
            </a:r>
          </a:p>
          <a:p>
            <a:pPr marL="1314450" lvl="2" indent="-514350"/>
            <a:r>
              <a:rPr lang="en-CA" dirty="0" smtClean="0"/>
              <a:t>Think about what you wanted the students to learn</a:t>
            </a:r>
          </a:p>
          <a:p>
            <a:pPr marL="1314450" lvl="2" indent="-514350"/>
            <a:r>
              <a:rPr lang="en-CA" dirty="0" smtClean="0"/>
              <a:t>Link those learning outcomes to the exam questions</a:t>
            </a:r>
          </a:p>
          <a:p>
            <a:pPr marL="1314450" lvl="2" indent="-514350"/>
            <a:r>
              <a:rPr lang="en-CA" dirty="0" smtClean="0"/>
              <a:t>Decide on what the students needed to be able to do to demonstrate that they “met expectations”</a:t>
            </a:r>
          </a:p>
          <a:p>
            <a:pPr marL="1314450" lvl="2" indent="-514350"/>
            <a:r>
              <a:rPr lang="en-CA" dirty="0" smtClean="0"/>
              <a:t>Then define  learning outcomes for  “exceed expectations”,  “marginal”, “does not meet expectations”</a:t>
            </a:r>
          </a:p>
          <a:p>
            <a:pPr marL="1314450" lvl="2" indent="-514350"/>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graphicFrame>
        <p:nvGraphicFramePr>
          <p:cNvPr id="5" name="Content Placeholder 4"/>
          <p:cNvGraphicFramePr>
            <a:graphicFrameLocks/>
          </p:cNvGraphicFramePr>
          <p:nvPr/>
        </p:nvGraphicFramePr>
        <p:xfrm>
          <a:off x="152400" y="533400"/>
          <a:ext cx="8763000" cy="5943599"/>
        </p:xfrm>
        <a:graphic>
          <a:graphicData uri="http://schemas.openxmlformats.org/drawingml/2006/table">
            <a:tbl>
              <a:tblPr firstRow="1" bandRow="1">
                <a:tableStyleId>{5C22544A-7EE6-4342-B048-85BDC9FD1C3A}</a:tableStyleId>
              </a:tblPr>
              <a:tblGrid>
                <a:gridCol w="1752600"/>
                <a:gridCol w="1752600"/>
                <a:gridCol w="1752600"/>
                <a:gridCol w="1752600"/>
                <a:gridCol w="1752600"/>
              </a:tblGrid>
              <a:tr h="624558">
                <a:tc gridSpan="5">
                  <a:txBody>
                    <a:bodyPr/>
                    <a:lstStyle/>
                    <a:p>
                      <a:pPr algn="ctr"/>
                      <a:r>
                        <a:rPr lang="en-CA" sz="2400" u="sng" dirty="0" smtClean="0">
                          <a:solidFill>
                            <a:schemeClr val="tx1"/>
                          </a:solidFill>
                        </a:rPr>
                        <a:t>Example Rubric – MECH ENG 4S03 (Incompressible Flow)</a:t>
                      </a:r>
                      <a:endParaRPr lang="en-CA" sz="2400" u="sng"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hMerge="1">
                  <a:txBody>
                    <a:bodyPr/>
                    <a:lstStyle/>
                    <a:p>
                      <a:pPr algn="ct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hMerge="1">
                  <a:txBody>
                    <a:bodyPr/>
                    <a:lstStyle/>
                    <a:p>
                      <a:pPr algn="ct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hMerge="1">
                  <a:txBody>
                    <a:bodyPr/>
                    <a:lstStyle/>
                    <a:p>
                      <a:pPr algn="ct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hMerge="1">
                  <a:txBody>
                    <a:bodyPr/>
                    <a:lstStyle/>
                    <a:p>
                      <a:pPr algn="ct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070672">
                <a:tc>
                  <a:txBody>
                    <a:bodyPr/>
                    <a:lstStyle/>
                    <a:p>
                      <a:pPr algn="ctr"/>
                      <a:r>
                        <a:rPr lang="en-CA" b="1" dirty="0" smtClean="0">
                          <a:solidFill>
                            <a:schemeClr val="tx1"/>
                          </a:solidFill>
                        </a:rPr>
                        <a:t>Topic</a:t>
                      </a:r>
                    </a:p>
                    <a:p>
                      <a:pPr algn="ctr"/>
                      <a:r>
                        <a:rPr lang="en-CA" b="1" dirty="0" smtClean="0">
                          <a:solidFill>
                            <a:schemeClr val="tx1"/>
                          </a:solidFill>
                        </a:rPr>
                        <a:t>(exam questions used)</a:t>
                      </a:r>
                      <a:endParaRPr lang="en-CA" b="1"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CA" b="1" dirty="0" smtClean="0">
                          <a:solidFill>
                            <a:schemeClr val="tx1"/>
                          </a:solidFill>
                        </a:rPr>
                        <a:t>Below</a:t>
                      </a:r>
                      <a:r>
                        <a:rPr lang="en-CA" b="1" baseline="0" dirty="0" smtClean="0">
                          <a:solidFill>
                            <a:schemeClr val="tx1"/>
                          </a:solidFill>
                        </a:rPr>
                        <a:t> </a:t>
                      </a:r>
                    </a:p>
                    <a:p>
                      <a:pPr algn="ctr"/>
                      <a:r>
                        <a:rPr lang="en-CA" b="1" baseline="0" dirty="0" smtClean="0">
                          <a:solidFill>
                            <a:schemeClr val="tx1"/>
                          </a:solidFill>
                        </a:rPr>
                        <a:t>Expectations</a:t>
                      </a:r>
                      <a:endParaRPr lang="en-CA" b="1"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CA" b="1" dirty="0" smtClean="0">
                          <a:solidFill>
                            <a:schemeClr val="tx1"/>
                          </a:solidFill>
                        </a:rPr>
                        <a:t>Marginal</a:t>
                      </a:r>
                      <a:endParaRPr lang="en-CA" b="1"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CA" b="1" dirty="0" smtClean="0">
                          <a:solidFill>
                            <a:schemeClr val="tx1"/>
                          </a:solidFill>
                        </a:rPr>
                        <a:t>Meets</a:t>
                      </a:r>
                    </a:p>
                    <a:p>
                      <a:pPr algn="ctr"/>
                      <a:r>
                        <a:rPr lang="en-CA" b="1" dirty="0" smtClean="0">
                          <a:solidFill>
                            <a:schemeClr val="tx1"/>
                          </a:solidFill>
                        </a:rPr>
                        <a:t>Expectations</a:t>
                      </a:r>
                      <a:endParaRPr lang="en-CA" b="1"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CA" b="1" dirty="0" smtClean="0">
                          <a:solidFill>
                            <a:schemeClr val="tx1"/>
                          </a:solidFill>
                        </a:rPr>
                        <a:t>Exceeds</a:t>
                      </a:r>
                    </a:p>
                    <a:p>
                      <a:pPr algn="ctr"/>
                      <a:r>
                        <a:rPr lang="en-CA" b="1" dirty="0" smtClean="0">
                          <a:solidFill>
                            <a:schemeClr val="tx1"/>
                          </a:solidFill>
                        </a:rPr>
                        <a:t>Expectations</a:t>
                      </a:r>
                      <a:endParaRPr lang="en-CA" b="1"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3213273">
                <a:tc>
                  <a:txBody>
                    <a:bodyPr/>
                    <a:lstStyle/>
                    <a:p>
                      <a:pPr algn="ctr"/>
                      <a:r>
                        <a:rPr lang="en-CA" u="sng" dirty="0" smtClean="0">
                          <a:solidFill>
                            <a:schemeClr val="tx1"/>
                          </a:solidFill>
                        </a:rPr>
                        <a:t>Topic #1</a:t>
                      </a:r>
                      <a:r>
                        <a:rPr lang="en-CA" dirty="0" smtClean="0">
                          <a:solidFill>
                            <a:schemeClr val="tx1"/>
                          </a:solidFill>
                        </a:rPr>
                        <a:t>: </a:t>
                      </a:r>
                    </a:p>
                    <a:p>
                      <a:pPr algn="ctr"/>
                      <a:r>
                        <a:rPr lang="en-CA" dirty="0" smtClean="0">
                          <a:solidFill>
                            <a:schemeClr val="tx1"/>
                          </a:solidFill>
                        </a:rPr>
                        <a:t>Heat and momentum transfer analogy (Question 4 of final exam)</a:t>
                      </a: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buFontTx/>
                        <a:buChar char="-"/>
                      </a:pPr>
                      <a:r>
                        <a:rPr lang="en-CA" dirty="0" smtClean="0">
                          <a:solidFill>
                            <a:schemeClr val="tx1"/>
                          </a:solidFill>
                        </a:rPr>
                        <a:t>Does</a:t>
                      </a:r>
                      <a:r>
                        <a:rPr lang="en-CA" baseline="0" dirty="0" smtClean="0">
                          <a:solidFill>
                            <a:schemeClr val="tx1"/>
                          </a:solidFill>
                        </a:rPr>
                        <a:t> not understand the concept of the analogy</a:t>
                      </a:r>
                    </a:p>
                    <a:p>
                      <a:pPr algn="ctr">
                        <a:buFontTx/>
                        <a:buNone/>
                      </a:pP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buFontTx/>
                        <a:buChar char="-"/>
                      </a:pPr>
                      <a:r>
                        <a:rPr lang="en-CA" dirty="0" smtClean="0">
                          <a:solidFill>
                            <a:schemeClr val="tx1"/>
                          </a:solidFill>
                        </a:rPr>
                        <a:t>Able to use the correlations.</a:t>
                      </a:r>
                    </a:p>
                    <a:p>
                      <a:pPr algn="l">
                        <a:buFontTx/>
                        <a:buChar char="-"/>
                      </a:pPr>
                      <a:r>
                        <a:rPr lang="en-CA" baseline="0" dirty="0" smtClean="0">
                          <a:solidFill>
                            <a:schemeClr val="tx1"/>
                          </a:solidFill>
                        </a:rPr>
                        <a:t> Understands that there is an analogy, but cannot explain the math behind it.</a:t>
                      </a: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r>
                        <a:rPr lang="en-CA" dirty="0" smtClean="0">
                          <a:solidFill>
                            <a:schemeClr val="tx1"/>
                          </a:solidFill>
                        </a:rPr>
                        <a:t>- Can</a:t>
                      </a:r>
                      <a:r>
                        <a:rPr lang="en-CA" baseline="0" dirty="0" smtClean="0">
                          <a:solidFill>
                            <a:schemeClr val="tx1"/>
                          </a:solidFill>
                        </a:rPr>
                        <a:t> explain the math. basis of the analogy.</a:t>
                      </a:r>
                    </a:p>
                    <a:p>
                      <a:pPr algn="l"/>
                      <a:r>
                        <a:rPr lang="en-CA" baseline="0" dirty="0" smtClean="0">
                          <a:solidFill>
                            <a:schemeClr val="tx1"/>
                          </a:solidFill>
                        </a:rPr>
                        <a:t>-  Can determine appropriate correlation to solve for heat transfer or drag</a:t>
                      </a: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buFontTx/>
                        <a:buChar char="-"/>
                      </a:pPr>
                      <a:r>
                        <a:rPr lang="en-CA" dirty="0" smtClean="0">
                          <a:solidFill>
                            <a:schemeClr val="tx1"/>
                          </a:solidFill>
                        </a:rPr>
                        <a:t>“meets expectations” plus:</a:t>
                      </a:r>
                    </a:p>
                    <a:p>
                      <a:pPr algn="l">
                        <a:buFontTx/>
                        <a:buChar char="-"/>
                      </a:pPr>
                      <a:r>
                        <a:rPr lang="en-CA" dirty="0" smtClean="0">
                          <a:solidFill>
                            <a:schemeClr val="tx1"/>
                          </a:solidFill>
                        </a:rPr>
                        <a:t> Can explain why analogy does</a:t>
                      </a:r>
                      <a:r>
                        <a:rPr lang="en-CA" baseline="0" dirty="0" smtClean="0">
                          <a:solidFill>
                            <a:schemeClr val="tx1"/>
                          </a:solidFill>
                        </a:rPr>
                        <a:t> not</a:t>
                      </a:r>
                      <a:r>
                        <a:rPr lang="en-CA" dirty="0" smtClean="0">
                          <a:solidFill>
                            <a:schemeClr val="tx1"/>
                          </a:solidFill>
                        </a:rPr>
                        <a:t> hold if there is pressure gradient</a:t>
                      </a: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035096">
                <a:tc>
                  <a:txBody>
                    <a:bodyPr/>
                    <a:lstStyle/>
                    <a:p>
                      <a:pPr algn="ct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gridSpan="4">
                  <a:txBody>
                    <a:bodyPr/>
                    <a:lstStyle/>
                    <a:p>
                      <a:pPr algn="l">
                        <a:buFontTx/>
                        <a:buNone/>
                      </a:pPr>
                      <a:r>
                        <a:rPr lang="en-CA" dirty="0" smtClean="0">
                          <a:solidFill>
                            <a:schemeClr val="tx1"/>
                          </a:solidFill>
                        </a:rPr>
                        <a:t>Comments on Topic #1 performance:</a:t>
                      </a: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hMerge="1">
                  <a:txBody>
                    <a:bodyPr/>
                    <a:lstStyle/>
                    <a:p>
                      <a:pPr>
                        <a:buFontTx/>
                        <a:buChar char="-"/>
                      </a:pP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hMerge="1">
                  <a:txBody>
                    <a:bodyPr/>
                    <a:lstStyle/>
                    <a:p>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hMerge="1">
                  <a:txBody>
                    <a:bodyPr/>
                    <a:lstStyle/>
                    <a:p>
                      <a:pPr>
                        <a:buFontTx/>
                        <a:buChar char="-"/>
                      </a:pP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52400" y="533400"/>
          <a:ext cx="8839200" cy="6009824"/>
        </p:xfrm>
        <a:graphic>
          <a:graphicData uri="http://schemas.openxmlformats.org/drawingml/2006/table">
            <a:tbl>
              <a:tblPr firstRow="1" bandRow="1">
                <a:tableStyleId>{5C22544A-7EE6-4342-B048-85BDC9FD1C3A}</a:tableStyleId>
              </a:tblPr>
              <a:tblGrid>
                <a:gridCol w="1767840"/>
                <a:gridCol w="1767840"/>
                <a:gridCol w="1767840"/>
                <a:gridCol w="1767840"/>
                <a:gridCol w="1767840"/>
              </a:tblGrid>
              <a:tr h="572031">
                <a:tc gridSpan="5">
                  <a:txBody>
                    <a:bodyPr/>
                    <a:lstStyle/>
                    <a:p>
                      <a:pPr algn="ctr"/>
                      <a:r>
                        <a:rPr lang="en-CA" sz="2400" u="sng" dirty="0" smtClean="0">
                          <a:solidFill>
                            <a:schemeClr val="tx1"/>
                          </a:solidFill>
                        </a:rPr>
                        <a:t>Example Rubric – MECH ENG 4S03 (Incompressible Flow)</a:t>
                      </a:r>
                      <a:endParaRPr lang="en-CA" sz="2400" u="sng"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hMerge="1">
                  <a:txBody>
                    <a:bodyPr/>
                    <a:lstStyle/>
                    <a:p>
                      <a:pPr algn="ct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hMerge="1">
                  <a:txBody>
                    <a:bodyPr/>
                    <a:lstStyle/>
                    <a:p>
                      <a:pPr algn="ct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hMerge="1">
                  <a:txBody>
                    <a:bodyPr/>
                    <a:lstStyle/>
                    <a:p>
                      <a:pPr algn="ct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hMerge="1">
                  <a:txBody>
                    <a:bodyPr/>
                    <a:lstStyle/>
                    <a:p>
                      <a:pPr algn="ct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980624">
                <a:tc>
                  <a:txBody>
                    <a:bodyPr/>
                    <a:lstStyle/>
                    <a:p>
                      <a:pPr algn="ctr"/>
                      <a:r>
                        <a:rPr lang="en-CA" b="1" dirty="0" smtClean="0">
                          <a:solidFill>
                            <a:schemeClr val="tx1"/>
                          </a:solidFill>
                        </a:rPr>
                        <a:t>Topic</a:t>
                      </a:r>
                    </a:p>
                    <a:p>
                      <a:pPr algn="ctr"/>
                      <a:r>
                        <a:rPr lang="en-CA" b="1" dirty="0" smtClean="0">
                          <a:solidFill>
                            <a:schemeClr val="tx1"/>
                          </a:solidFill>
                        </a:rPr>
                        <a:t>(exam questions used)</a:t>
                      </a:r>
                      <a:endParaRPr lang="en-CA" b="1"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CA" b="1" dirty="0" smtClean="0">
                          <a:solidFill>
                            <a:schemeClr val="tx1"/>
                          </a:solidFill>
                        </a:rPr>
                        <a:t>Below</a:t>
                      </a:r>
                      <a:r>
                        <a:rPr lang="en-CA" b="1" baseline="0" dirty="0" smtClean="0">
                          <a:solidFill>
                            <a:schemeClr val="tx1"/>
                          </a:solidFill>
                        </a:rPr>
                        <a:t> </a:t>
                      </a:r>
                    </a:p>
                    <a:p>
                      <a:pPr algn="ctr"/>
                      <a:r>
                        <a:rPr lang="en-CA" b="1" baseline="0" dirty="0" smtClean="0">
                          <a:solidFill>
                            <a:schemeClr val="tx1"/>
                          </a:solidFill>
                        </a:rPr>
                        <a:t>Expectations</a:t>
                      </a:r>
                      <a:endParaRPr lang="en-CA" b="1"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CA" b="1" dirty="0" smtClean="0">
                          <a:solidFill>
                            <a:schemeClr val="tx1"/>
                          </a:solidFill>
                        </a:rPr>
                        <a:t>Marginal</a:t>
                      </a:r>
                      <a:endParaRPr lang="en-CA" b="1"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CA" b="1" dirty="0" smtClean="0">
                          <a:solidFill>
                            <a:schemeClr val="tx1"/>
                          </a:solidFill>
                        </a:rPr>
                        <a:t>Meets</a:t>
                      </a:r>
                    </a:p>
                    <a:p>
                      <a:pPr algn="ctr"/>
                      <a:r>
                        <a:rPr lang="en-CA" b="1" dirty="0" smtClean="0">
                          <a:solidFill>
                            <a:schemeClr val="tx1"/>
                          </a:solidFill>
                        </a:rPr>
                        <a:t>Expectations</a:t>
                      </a:r>
                      <a:endParaRPr lang="en-CA" b="1"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CA" b="1" dirty="0" smtClean="0">
                          <a:solidFill>
                            <a:schemeClr val="tx1"/>
                          </a:solidFill>
                        </a:rPr>
                        <a:t>Exceeds</a:t>
                      </a:r>
                    </a:p>
                    <a:p>
                      <a:pPr algn="ctr"/>
                      <a:r>
                        <a:rPr lang="en-CA" b="1" dirty="0" smtClean="0">
                          <a:solidFill>
                            <a:schemeClr val="tx1"/>
                          </a:solidFill>
                        </a:rPr>
                        <a:t>Expectations</a:t>
                      </a:r>
                      <a:endParaRPr lang="en-CA" b="1"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3476545">
                <a:tc>
                  <a:txBody>
                    <a:bodyPr/>
                    <a:lstStyle/>
                    <a:p>
                      <a:pPr algn="ctr"/>
                      <a:r>
                        <a:rPr lang="en-CA" u="sng" dirty="0" smtClean="0">
                          <a:solidFill>
                            <a:schemeClr val="tx1"/>
                          </a:solidFill>
                        </a:rPr>
                        <a:t>Topic #2</a:t>
                      </a:r>
                      <a:r>
                        <a:rPr lang="en-CA" dirty="0" smtClean="0">
                          <a:solidFill>
                            <a:schemeClr val="tx1"/>
                          </a:solidFill>
                        </a:rPr>
                        <a:t>: Boundary layers</a:t>
                      </a:r>
                    </a:p>
                    <a:p>
                      <a:pPr algn="ctr"/>
                      <a:r>
                        <a:rPr lang="en-CA" dirty="0" smtClean="0">
                          <a:solidFill>
                            <a:schemeClr val="tx1"/>
                          </a:solidFill>
                        </a:rPr>
                        <a:t>(Question</a:t>
                      </a:r>
                      <a:r>
                        <a:rPr lang="en-CA" baseline="0" dirty="0" smtClean="0">
                          <a:solidFill>
                            <a:schemeClr val="tx1"/>
                          </a:solidFill>
                        </a:rPr>
                        <a:t> 3 of final exam)</a:t>
                      </a: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buFontTx/>
                        <a:buChar char="-"/>
                      </a:pPr>
                      <a:r>
                        <a:rPr lang="en-CA" dirty="0" smtClean="0">
                          <a:solidFill>
                            <a:schemeClr val="tx1"/>
                          </a:solidFill>
                        </a:rPr>
                        <a:t>Cannot use correlations correctly</a:t>
                      </a:r>
                    </a:p>
                    <a:p>
                      <a:pPr algn="l">
                        <a:buFontTx/>
                        <a:buChar char="-"/>
                      </a:pPr>
                      <a:r>
                        <a:rPr lang="en-CA" dirty="0" smtClean="0">
                          <a:solidFill>
                            <a:schemeClr val="tx1"/>
                          </a:solidFill>
                        </a:rPr>
                        <a:t>Unable</a:t>
                      </a:r>
                      <a:r>
                        <a:rPr lang="en-CA" baseline="0" dirty="0" smtClean="0">
                          <a:solidFill>
                            <a:schemeClr val="tx1"/>
                          </a:solidFill>
                        </a:rPr>
                        <a:t> to explain separation</a:t>
                      </a:r>
                    </a:p>
                    <a:p>
                      <a:pPr algn="l">
                        <a:buFontTx/>
                        <a:buNone/>
                      </a:pP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buFontTx/>
                        <a:buChar char="-"/>
                      </a:pPr>
                      <a:r>
                        <a:rPr lang="en-CA" dirty="0" smtClean="0">
                          <a:solidFill>
                            <a:schemeClr val="tx1"/>
                          </a:solidFill>
                        </a:rPr>
                        <a:t>Can draw velocity profile</a:t>
                      </a:r>
                    </a:p>
                    <a:p>
                      <a:pPr algn="l">
                        <a:buFontTx/>
                        <a:buChar char="-"/>
                      </a:pPr>
                      <a:r>
                        <a:rPr lang="en-CA" dirty="0" smtClean="0">
                          <a:solidFill>
                            <a:schemeClr val="tx1"/>
                          </a:solidFill>
                        </a:rPr>
                        <a:t>Can calculate</a:t>
                      </a:r>
                      <a:r>
                        <a:rPr lang="en-CA" baseline="0" dirty="0" smtClean="0">
                          <a:solidFill>
                            <a:schemeClr val="tx1"/>
                          </a:solidFill>
                        </a:rPr>
                        <a:t> local shear and total drag</a:t>
                      </a:r>
                    </a:p>
                    <a:p>
                      <a:pPr algn="l">
                        <a:buFontTx/>
                        <a:buChar char="-"/>
                      </a:pPr>
                      <a:r>
                        <a:rPr lang="en-CA" baseline="0" dirty="0" smtClean="0">
                          <a:solidFill>
                            <a:schemeClr val="tx1"/>
                          </a:solidFill>
                        </a:rPr>
                        <a:t>Doesn’t understand separation</a:t>
                      </a:r>
                      <a:endParaRPr lang="en-CA" dirty="0" smtClean="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buFontTx/>
                        <a:buChar char="-"/>
                      </a:pPr>
                      <a:r>
                        <a:rPr lang="en-CA" dirty="0" smtClean="0">
                          <a:solidFill>
                            <a:schemeClr val="tx1"/>
                          </a:solidFill>
                        </a:rPr>
                        <a:t>Can draw boundary layer velocity profile</a:t>
                      </a:r>
                    </a:p>
                    <a:p>
                      <a:pPr algn="l">
                        <a:buFontTx/>
                        <a:buChar char="-"/>
                      </a:pPr>
                      <a:r>
                        <a:rPr lang="en-CA" dirty="0" smtClean="0">
                          <a:solidFill>
                            <a:schemeClr val="tx1"/>
                          </a:solidFill>
                        </a:rPr>
                        <a:t> can calculate local shear and total drag</a:t>
                      </a:r>
                    </a:p>
                    <a:p>
                      <a:pPr algn="l">
                        <a:buFontTx/>
                        <a:buChar char="-"/>
                      </a:pPr>
                      <a:r>
                        <a:rPr lang="en-CA" dirty="0" smtClean="0">
                          <a:solidFill>
                            <a:schemeClr val="tx1"/>
                          </a:solidFill>
                        </a:rPr>
                        <a:t>Can say</a:t>
                      </a:r>
                      <a:r>
                        <a:rPr lang="en-CA" baseline="0" dirty="0" smtClean="0">
                          <a:solidFill>
                            <a:schemeClr val="tx1"/>
                          </a:solidFill>
                        </a:rPr>
                        <a:t> whether flow will separate or not</a:t>
                      </a:r>
                      <a:endParaRPr lang="en-CA" dirty="0" smtClean="0">
                        <a:solidFill>
                          <a:schemeClr val="tx1"/>
                        </a:solidFill>
                      </a:endParaRPr>
                    </a:p>
                    <a:p>
                      <a:pPr algn="l">
                        <a:buFontTx/>
                        <a:buChar char="-"/>
                      </a:pP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r>
                        <a:rPr lang="en-CA" dirty="0" smtClean="0">
                          <a:solidFill>
                            <a:schemeClr val="tx1"/>
                          </a:solidFill>
                        </a:rPr>
                        <a:t>-”meets expectations”</a:t>
                      </a:r>
                      <a:r>
                        <a:rPr lang="en-CA" baseline="0" dirty="0" smtClean="0">
                          <a:solidFill>
                            <a:schemeClr val="tx1"/>
                          </a:solidFill>
                        </a:rPr>
                        <a:t> plus:</a:t>
                      </a:r>
                    </a:p>
                    <a:p>
                      <a:pPr algn="l"/>
                      <a:r>
                        <a:rPr lang="en-CA" baseline="0" dirty="0" smtClean="0">
                          <a:solidFill>
                            <a:schemeClr val="tx1"/>
                          </a:solidFill>
                        </a:rPr>
                        <a:t>- Can explain (based on physics in near wall region) why sep. cannot occur for </a:t>
                      </a:r>
                      <a:r>
                        <a:rPr lang="en-CA" baseline="0" dirty="0" err="1" smtClean="0">
                          <a:solidFill>
                            <a:schemeClr val="tx1"/>
                          </a:solidFill>
                        </a:rPr>
                        <a:t>fav</a:t>
                      </a:r>
                      <a:r>
                        <a:rPr lang="en-CA" baseline="0" dirty="0" smtClean="0">
                          <a:solidFill>
                            <a:schemeClr val="tx1"/>
                          </a:solidFill>
                        </a:rPr>
                        <a:t>. pressure grad.</a:t>
                      </a: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980624">
                <a:tc>
                  <a:txBody>
                    <a:bodyPr/>
                    <a:lstStyle/>
                    <a:p>
                      <a:pPr algn="ct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gridSpan="4">
                  <a:txBody>
                    <a:bodyPr/>
                    <a:lstStyle/>
                    <a:p>
                      <a:pPr algn="l"/>
                      <a:r>
                        <a:rPr lang="en-CA" dirty="0" smtClean="0">
                          <a:solidFill>
                            <a:schemeClr val="tx1"/>
                          </a:solidFill>
                        </a:rPr>
                        <a:t>Comments on Topic #2 performance:</a:t>
                      </a:r>
                    </a:p>
                    <a:p>
                      <a:pPr algn="l"/>
                      <a:endParaRPr lang="en-CA" dirty="0" smtClean="0">
                        <a:solidFill>
                          <a:schemeClr val="tx1"/>
                        </a:solidFill>
                      </a:endParaRPr>
                    </a:p>
                    <a:p>
                      <a:pPr algn="l"/>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hMerge="1">
                  <a:txBody>
                    <a:bodyPr/>
                    <a:lstStyle/>
                    <a:p>
                      <a:pPr algn="ct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hMerge="1">
                  <a:txBody>
                    <a:bodyPr/>
                    <a:lstStyle/>
                    <a:p>
                      <a:pPr algn="ct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hMerge="1">
                  <a:txBody>
                    <a:bodyPr/>
                    <a:lstStyle/>
                    <a:p>
                      <a:pPr algn="ct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u="sng" dirty="0" smtClean="0"/>
              <a:t>Canadian Engineering </a:t>
            </a:r>
            <a:br>
              <a:rPr lang="en-CA" u="sng" dirty="0" smtClean="0"/>
            </a:br>
            <a:r>
              <a:rPr lang="en-CA" u="sng" dirty="0" smtClean="0"/>
              <a:t>Accreditation Board (CEAB)</a:t>
            </a:r>
            <a:endParaRPr lang="en-CA" u="sng" dirty="0"/>
          </a:p>
        </p:txBody>
      </p:sp>
      <p:sp>
        <p:nvSpPr>
          <p:cNvPr id="3" name="Content Placeholder 2"/>
          <p:cNvSpPr>
            <a:spLocks noGrp="1"/>
          </p:cNvSpPr>
          <p:nvPr>
            <p:ph idx="1"/>
          </p:nvPr>
        </p:nvSpPr>
        <p:spPr/>
        <p:txBody>
          <a:bodyPr>
            <a:normAutofit fontScale="92500"/>
          </a:bodyPr>
          <a:lstStyle/>
          <a:p>
            <a:r>
              <a:rPr lang="en-CA" dirty="0" smtClean="0"/>
              <a:t>CEAB is a standing committee to “Engineers Canada”</a:t>
            </a:r>
          </a:p>
          <a:p>
            <a:r>
              <a:rPr lang="en-CA" dirty="0" smtClean="0"/>
              <a:t>“Engineers Canada” is a national federation of all the provincial licensing organizations (i.e. PEO)</a:t>
            </a:r>
          </a:p>
          <a:p>
            <a:r>
              <a:rPr lang="en-CA" dirty="0" smtClean="0"/>
              <a:t>Accreditation is performed to ensure that graduates of an engineering program are academically qualified to being process to be licensed as a professional engineer</a:t>
            </a:r>
          </a:p>
          <a:p>
            <a:r>
              <a:rPr lang="en-CA" dirty="0" smtClean="0"/>
              <a:t>Accreditation is critical to our success!</a:t>
            </a:r>
          </a:p>
          <a:p>
            <a:pPr marL="0" indent="0">
              <a:buNone/>
            </a:pPr>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24014993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0" y="228600"/>
          <a:ext cx="8991600" cy="6374685"/>
        </p:xfrm>
        <a:graphic>
          <a:graphicData uri="http://schemas.openxmlformats.org/drawingml/2006/table">
            <a:tbl>
              <a:tblPr firstRow="1" bandRow="1">
                <a:tableStyleId>{5C22544A-7EE6-4342-B048-85BDC9FD1C3A}</a:tableStyleId>
              </a:tblPr>
              <a:tblGrid>
                <a:gridCol w="1798320"/>
                <a:gridCol w="1798320"/>
                <a:gridCol w="1798320"/>
                <a:gridCol w="1798320"/>
                <a:gridCol w="1798320"/>
              </a:tblGrid>
              <a:tr h="521243">
                <a:tc gridSpan="5">
                  <a:txBody>
                    <a:bodyPr/>
                    <a:lstStyle/>
                    <a:p>
                      <a:pPr algn="ctr"/>
                      <a:r>
                        <a:rPr lang="en-CA" sz="2400" u="sng" dirty="0" smtClean="0">
                          <a:solidFill>
                            <a:schemeClr val="tx1"/>
                          </a:solidFill>
                        </a:rPr>
                        <a:t>Example Rubric – MECH ENG 4S03 (Incompressible Flow)</a:t>
                      </a:r>
                      <a:endParaRPr lang="en-CA" sz="2400" u="sng"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hMerge="1">
                  <a:txBody>
                    <a:bodyPr/>
                    <a:lstStyle/>
                    <a:p>
                      <a:pPr algn="ct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hMerge="1">
                  <a:txBody>
                    <a:bodyPr/>
                    <a:lstStyle/>
                    <a:p>
                      <a:pPr algn="ct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hMerge="1">
                  <a:txBody>
                    <a:bodyPr/>
                    <a:lstStyle/>
                    <a:p>
                      <a:pPr algn="ct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hMerge="1">
                  <a:txBody>
                    <a:bodyPr/>
                    <a:lstStyle/>
                    <a:p>
                      <a:pPr algn="ct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893559">
                <a:tc>
                  <a:txBody>
                    <a:bodyPr/>
                    <a:lstStyle/>
                    <a:p>
                      <a:pPr algn="ctr"/>
                      <a:r>
                        <a:rPr lang="en-CA" b="1" dirty="0" smtClean="0">
                          <a:solidFill>
                            <a:schemeClr val="tx1"/>
                          </a:solidFill>
                        </a:rPr>
                        <a:t>Topic</a:t>
                      </a:r>
                    </a:p>
                    <a:p>
                      <a:pPr algn="ctr"/>
                      <a:r>
                        <a:rPr lang="en-CA" b="1" dirty="0" smtClean="0">
                          <a:solidFill>
                            <a:schemeClr val="tx1"/>
                          </a:solidFill>
                        </a:rPr>
                        <a:t>(exam questions used)</a:t>
                      </a:r>
                      <a:endParaRPr lang="en-CA" b="1"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CA" b="1" dirty="0" smtClean="0">
                          <a:solidFill>
                            <a:schemeClr val="tx1"/>
                          </a:solidFill>
                        </a:rPr>
                        <a:t>Below</a:t>
                      </a:r>
                      <a:r>
                        <a:rPr lang="en-CA" b="1" baseline="0" dirty="0" smtClean="0">
                          <a:solidFill>
                            <a:schemeClr val="tx1"/>
                          </a:solidFill>
                        </a:rPr>
                        <a:t> </a:t>
                      </a:r>
                    </a:p>
                    <a:p>
                      <a:pPr algn="ctr"/>
                      <a:r>
                        <a:rPr lang="en-CA" b="1" baseline="0" dirty="0" smtClean="0">
                          <a:solidFill>
                            <a:schemeClr val="tx1"/>
                          </a:solidFill>
                        </a:rPr>
                        <a:t>Expectations</a:t>
                      </a:r>
                      <a:endParaRPr lang="en-CA" b="1"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CA" b="1" dirty="0" smtClean="0">
                          <a:solidFill>
                            <a:schemeClr val="tx1"/>
                          </a:solidFill>
                        </a:rPr>
                        <a:t>Marginal</a:t>
                      </a:r>
                      <a:endParaRPr lang="en-CA" b="1"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CA" b="1" dirty="0" smtClean="0">
                          <a:solidFill>
                            <a:schemeClr val="tx1"/>
                          </a:solidFill>
                        </a:rPr>
                        <a:t>Meets</a:t>
                      </a:r>
                    </a:p>
                    <a:p>
                      <a:pPr algn="ctr"/>
                      <a:r>
                        <a:rPr lang="en-CA" b="1" dirty="0" smtClean="0">
                          <a:solidFill>
                            <a:schemeClr val="tx1"/>
                          </a:solidFill>
                        </a:rPr>
                        <a:t>Expectations</a:t>
                      </a:r>
                      <a:endParaRPr lang="en-CA" b="1"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CA" b="1" dirty="0" smtClean="0">
                          <a:solidFill>
                            <a:schemeClr val="tx1"/>
                          </a:solidFill>
                        </a:rPr>
                        <a:t>Exceeds</a:t>
                      </a:r>
                    </a:p>
                    <a:p>
                      <a:pPr algn="ctr"/>
                      <a:r>
                        <a:rPr lang="en-CA" b="1" dirty="0" smtClean="0">
                          <a:solidFill>
                            <a:schemeClr val="tx1"/>
                          </a:solidFill>
                        </a:rPr>
                        <a:t>Expectations</a:t>
                      </a:r>
                      <a:endParaRPr lang="en-CA" b="1"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143000">
                <a:tc gridSpan="5">
                  <a:txBody>
                    <a:bodyPr/>
                    <a:lstStyle/>
                    <a:p>
                      <a:pPr algn="l"/>
                      <a:endParaRPr lang="en-CA" dirty="0" smtClean="0">
                        <a:solidFill>
                          <a:schemeClr val="tx1"/>
                        </a:solidFill>
                      </a:endParaRPr>
                    </a:p>
                    <a:p>
                      <a:pPr algn="l">
                        <a:buFontTx/>
                        <a:buChar char="-"/>
                      </a:pPr>
                      <a:r>
                        <a:rPr lang="en-CA" dirty="0" smtClean="0">
                          <a:solidFill>
                            <a:schemeClr val="tx1"/>
                          </a:solidFill>
                        </a:rPr>
                        <a:t> Keep</a:t>
                      </a:r>
                      <a:r>
                        <a:rPr lang="en-CA" baseline="0" dirty="0" smtClean="0">
                          <a:solidFill>
                            <a:schemeClr val="tx1"/>
                          </a:solidFill>
                        </a:rPr>
                        <a:t> adding rows until you have covered topics you wish to measure</a:t>
                      </a:r>
                    </a:p>
                    <a:p>
                      <a:pPr algn="l">
                        <a:buFontTx/>
                        <a:buChar char="-"/>
                      </a:pPr>
                      <a:r>
                        <a:rPr lang="en-CA" baseline="0" dirty="0" smtClean="0">
                          <a:solidFill>
                            <a:schemeClr val="tx1"/>
                          </a:solidFill>
                        </a:rPr>
                        <a:t> remember to leave blank space for ‘ticks’ when measuring</a:t>
                      </a:r>
                    </a:p>
                    <a:p>
                      <a:pPr algn="l">
                        <a:buFontTx/>
                        <a:buChar char="-"/>
                      </a:pPr>
                      <a:r>
                        <a:rPr lang="en-CA" baseline="0" dirty="0" smtClean="0">
                          <a:solidFill>
                            <a:schemeClr val="tx1"/>
                          </a:solidFill>
                        </a:rPr>
                        <a:t> remember to leave area to write in comments while you are marking</a:t>
                      </a:r>
                      <a:endParaRPr lang="en-CA" dirty="0" smtClean="0">
                        <a:solidFill>
                          <a:schemeClr val="tx1"/>
                        </a:solidFill>
                      </a:endParaRPr>
                    </a:p>
                    <a:p>
                      <a:pPr algn="l"/>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hMerge="1">
                  <a:txBody>
                    <a:bodyPr/>
                    <a:lstStyle/>
                    <a:p>
                      <a:pPr algn="l">
                        <a:buFontTx/>
                        <a:buNone/>
                      </a:pP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hMerge="1">
                  <a:txBody>
                    <a:bodyPr/>
                    <a:lstStyle/>
                    <a:p>
                      <a:pPr algn="l">
                        <a:buFontTx/>
                        <a:buChar char="-"/>
                      </a:pPr>
                      <a:endParaRPr lang="en-CA" dirty="0" smtClean="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hMerge="1">
                  <a:txBody>
                    <a:bodyPr/>
                    <a:lstStyle/>
                    <a:p>
                      <a:pPr algn="l">
                        <a:buFontTx/>
                        <a:buNone/>
                      </a:pP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hMerge="1">
                  <a:txBody>
                    <a:bodyPr/>
                    <a:lstStyle/>
                    <a:p>
                      <a:pPr algn="l"/>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143000">
                <a:tc gridSpan="5">
                  <a:txBody>
                    <a:bodyPr/>
                    <a:lstStyle/>
                    <a:p>
                      <a:pPr algn="l"/>
                      <a:r>
                        <a:rPr lang="en-CA" dirty="0" smtClean="0">
                          <a:solidFill>
                            <a:schemeClr val="tx1"/>
                          </a:solidFill>
                        </a:rPr>
                        <a:t>- If all the elements of the exam</a:t>
                      </a:r>
                      <a:r>
                        <a:rPr lang="en-CA" baseline="0" dirty="0" smtClean="0">
                          <a:solidFill>
                            <a:schemeClr val="tx1"/>
                          </a:solidFill>
                        </a:rPr>
                        <a:t> or test pertain to the indicator being measured (i.e., ‘Competence in specialized engineering knowledge’ as in this example), then add a row with the overall mark distribution on the exam or test:</a:t>
                      </a: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2333002">
                <a:tc>
                  <a:txBody>
                    <a:bodyPr/>
                    <a:lstStyle/>
                    <a:p>
                      <a:pPr algn="ctr"/>
                      <a:r>
                        <a:rPr lang="en-CA" dirty="0" smtClean="0">
                          <a:solidFill>
                            <a:schemeClr val="tx1"/>
                          </a:solidFill>
                        </a:rPr>
                        <a:t>Overall</a:t>
                      </a:r>
                      <a:r>
                        <a:rPr lang="en-CA" baseline="0" dirty="0" smtClean="0">
                          <a:solidFill>
                            <a:schemeClr val="tx1"/>
                          </a:solidFill>
                        </a:rPr>
                        <a:t> exam performance</a:t>
                      </a: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r>
                        <a:rPr lang="en-CA" dirty="0" smtClean="0">
                          <a:solidFill>
                            <a:schemeClr val="tx1"/>
                          </a:solidFill>
                        </a:rPr>
                        <a:t>% that did not meet expectations</a:t>
                      </a:r>
                    </a:p>
                    <a:p>
                      <a:pPr algn="l"/>
                      <a:endParaRPr lang="en-CA" dirty="0" smtClean="0">
                        <a:solidFill>
                          <a:schemeClr val="tx1"/>
                        </a:solidFill>
                      </a:endParaRPr>
                    </a:p>
                    <a:p>
                      <a:pPr algn="l"/>
                      <a:r>
                        <a:rPr lang="en-CA" dirty="0" smtClean="0">
                          <a:solidFill>
                            <a:schemeClr val="tx1"/>
                          </a:solidFill>
                        </a:rPr>
                        <a:t>(i.e., grade of less than 48%</a:t>
                      </a:r>
                      <a:r>
                        <a:rPr lang="en-CA" baseline="0" dirty="0" smtClean="0">
                          <a:solidFill>
                            <a:schemeClr val="tx1"/>
                          </a:solidFill>
                        </a:rPr>
                        <a:t> on exam)</a:t>
                      </a: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r>
                        <a:rPr lang="en-CA" dirty="0" smtClean="0">
                          <a:solidFill>
                            <a:schemeClr val="tx1"/>
                          </a:solidFill>
                        </a:rPr>
                        <a:t>% that were marginal</a:t>
                      </a:r>
                    </a:p>
                    <a:p>
                      <a:pPr algn="l"/>
                      <a:endParaRPr lang="en-CA" dirty="0" smtClean="0">
                        <a:solidFill>
                          <a:schemeClr val="tx1"/>
                        </a:solidFill>
                      </a:endParaRPr>
                    </a:p>
                    <a:p>
                      <a:pPr algn="l"/>
                      <a:r>
                        <a:rPr lang="en-CA" dirty="0" smtClean="0">
                          <a:solidFill>
                            <a:schemeClr val="tx1"/>
                          </a:solidFill>
                        </a:rPr>
                        <a:t>(grade</a:t>
                      </a:r>
                      <a:r>
                        <a:rPr lang="en-CA" baseline="0" dirty="0" smtClean="0">
                          <a:solidFill>
                            <a:schemeClr val="tx1"/>
                          </a:solidFill>
                        </a:rPr>
                        <a:t> of roughly 48% to 59%)</a:t>
                      </a: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r>
                        <a:rPr lang="en-CA" dirty="0" smtClean="0">
                          <a:solidFill>
                            <a:schemeClr val="tx1"/>
                          </a:solidFill>
                        </a:rPr>
                        <a:t>% that met expectations</a:t>
                      </a:r>
                    </a:p>
                    <a:p>
                      <a:pPr algn="l"/>
                      <a:endParaRPr lang="en-CA" dirty="0" smtClean="0">
                        <a:solidFill>
                          <a:schemeClr val="tx1"/>
                        </a:solidFill>
                      </a:endParaRPr>
                    </a:p>
                    <a:p>
                      <a:pPr algn="l"/>
                      <a:r>
                        <a:rPr lang="en-CA" dirty="0" smtClean="0">
                          <a:solidFill>
                            <a:schemeClr val="tx1"/>
                          </a:solidFill>
                        </a:rPr>
                        <a:t>(grade of</a:t>
                      </a:r>
                      <a:r>
                        <a:rPr lang="en-CA" baseline="0" dirty="0" smtClean="0">
                          <a:solidFill>
                            <a:schemeClr val="tx1"/>
                          </a:solidFill>
                        </a:rPr>
                        <a:t> roughly 60% to 79%)</a:t>
                      </a: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r>
                        <a:rPr lang="en-CA" dirty="0" smtClean="0">
                          <a:solidFill>
                            <a:schemeClr val="tx1"/>
                          </a:solidFill>
                        </a:rPr>
                        <a:t>% that exceeded expectations</a:t>
                      </a:r>
                    </a:p>
                    <a:p>
                      <a:pPr algn="l"/>
                      <a:endParaRPr lang="en-CA" dirty="0" smtClean="0">
                        <a:solidFill>
                          <a:schemeClr val="tx1"/>
                        </a:solidFill>
                      </a:endParaRPr>
                    </a:p>
                    <a:p>
                      <a:pPr algn="l"/>
                      <a:r>
                        <a:rPr lang="en-CA" dirty="0" smtClean="0">
                          <a:solidFill>
                            <a:schemeClr val="tx1"/>
                          </a:solidFill>
                        </a:rPr>
                        <a:t>(top students: 80%</a:t>
                      </a:r>
                      <a:r>
                        <a:rPr lang="en-CA" baseline="0" dirty="0" smtClean="0">
                          <a:solidFill>
                            <a:schemeClr val="tx1"/>
                          </a:solidFill>
                        </a:rPr>
                        <a:t> and above)</a:t>
                      </a: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0"/>
            <a:ext cx="8229600" cy="1143000"/>
          </a:xfrm>
        </p:spPr>
        <p:txBody>
          <a:bodyPr/>
          <a:lstStyle/>
          <a:p>
            <a:r>
              <a:rPr lang="en-CA" u="sng" dirty="0" smtClean="0"/>
              <a:t>Measurement Logistics:</a:t>
            </a:r>
            <a:endParaRPr lang="en-CA" u="sng" dirty="0"/>
          </a:p>
        </p:txBody>
      </p:sp>
      <p:sp>
        <p:nvSpPr>
          <p:cNvPr id="6" name="Content Placeholder 5"/>
          <p:cNvSpPr>
            <a:spLocks noGrp="1"/>
          </p:cNvSpPr>
          <p:nvPr>
            <p:ph idx="1"/>
          </p:nvPr>
        </p:nvSpPr>
        <p:spPr>
          <a:xfrm>
            <a:off x="457200" y="990600"/>
            <a:ext cx="8229600" cy="1143000"/>
          </a:xfrm>
        </p:spPr>
        <p:txBody>
          <a:bodyPr>
            <a:normAutofit/>
          </a:bodyPr>
          <a:lstStyle/>
          <a:p>
            <a:pPr>
              <a:buNone/>
            </a:pPr>
            <a:r>
              <a:rPr lang="en-CA" sz="2800" dirty="0" smtClean="0"/>
              <a:t>As you mark a question that is on the rubric, tick off the appropriate box.  Add comments as appropriate.</a:t>
            </a:r>
            <a:endParaRPr lang="en-CA"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graphicFrame>
        <p:nvGraphicFramePr>
          <p:cNvPr id="7" name="Content Placeholder 4"/>
          <p:cNvGraphicFramePr>
            <a:graphicFrameLocks/>
          </p:cNvGraphicFramePr>
          <p:nvPr/>
        </p:nvGraphicFramePr>
        <p:xfrm>
          <a:off x="152400" y="1981200"/>
          <a:ext cx="8763000" cy="4572000"/>
        </p:xfrm>
        <a:graphic>
          <a:graphicData uri="http://schemas.openxmlformats.org/drawingml/2006/table">
            <a:tbl>
              <a:tblPr firstRow="1" bandRow="1">
                <a:tableStyleId>{5C22544A-7EE6-4342-B048-85BDC9FD1C3A}</a:tableStyleId>
              </a:tblPr>
              <a:tblGrid>
                <a:gridCol w="1752600"/>
                <a:gridCol w="1752600"/>
                <a:gridCol w="1752600"/>
                <a:gridCol w="1752600"/>
                <a:gridCol w="1752600"/>
              </a:tblGrid>
              <a:tr h="3213273">
                <a:tc>
                  <a:txBody>
                    <a:bodyPr/>
                    <a:lstStyle/>
                    <a:p>
                      <a:pPr algn="ctr"/>
                      <a:r>
                        <a:rPr lang="en-CA" u="sng" dirty="0" smtClean="0">
                          <a:solidFill>
                            <a:schemeClr val="tx1"/>
                          </a:solidFill>
                        </a:rPr>
                        <a:t>Topic #1</a:t>
                      </a:r>
                      <a:r>
                        <a:rPr lang="en-CA" dirty="0" smtClean="0">
                          <a:solidFill>
                            <a:schemeClr val="tx1"/>
                          </a:solidFill>
                        </a:rPr>
                        <a:t>: </a:t>
                      </a:r>
                    </a:p>
                    <a:p>
                      <a:pPr algn="ctr"/>
                      <a:r>
                        <a:rPr lang="en-CA" dirty="0" smtClean="0">
                          <a:solidFill>
                            <a:schemeClr val="tx1"/>
                          </a:solidFill>
                        </a:rPr>
                        <a:t>Heat and momentum transfer analogy (Question 4 of final exam)</a:t>
                      </a: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buFontTx/>
                        <a:buChar char="-"/>
                      </a:pPr>
                      <a:r>
                        <a:rPr lang="en-CA" dirty="0" smtClean="0">
                          <a:solidFill>
                            <a:schemeClr val="tx1"/>
                          </a:solidFill>
                        </a:rPr>
                        <a:t>Does</a:t>
                      </a:r>
                      <a:r>
                        <a:rPr lang="en-CA" baseline="0" dirty="0" smtClean="0">
                          <a:solidFill>
                            <a:schemeClr val="tx1"/>
                          </a:solidFill>
                        </a:rPr>
                        <a:t> not understand the concept of the analogy</a:t>
                      </a:r>
                    </a:p>
                    <a:p>
                      <a:pPr algn="ctr">
                        <a:buFontTx/>
                        <a:buNone/>
                      </a:pPr>
                      <a:endParaRPr lang="en-CA" dirty="0" smtClean="0">
                        <a:solidFill>
                          <a:schemeClr val="tx1"/>
                        </a:solidFill>
                      </a:endParaRPr>
                    </a:p>
                    <a:p>
                      <a:pPr algn="ctr">
                        <a:buFontTx/>
                        <a:buNone/>
                      </a:pPr>
                      <a:endParaRPr lang="en-CA" dirty="0" smtClean="0">
                        <a:solidFill>
                          <a:schemeClr val="tx1"/>
                        </a:solidFill>
                      </a:endParaRPr>
                    </a:p>
                    <a:p>
                      <a:pPr algn="ctr">
                        <a:buFontTx/>
                        <a:buNone/>
                      </a:pPr>
                      <a:endParaRPr lang="en-CA" dirty="0" smtClean="0">
                        <a:solidFill>
                          <a:schemeClr val="tx1"/>
                        </a:solidFill>
                      </a:endParaRPr>
                    </a:p>
                    <a:p>
                      <a:pPr algn="ctr">
                        <a:buFontTx/>
                        <a:buNone/>
                      </a:pPr>
                      <a:endParaRPr lang="en-CA" dirty="0" smtClean="0">
                        <a:solidFill>
                          <a:schemeClr val="tx1"/>
                        </a:solidFill>
                      </a:endParaRPr>
                    </a:p>
                    <a:p>
                      <a:pPr algn="l">
                        <a:buFontTx/>
                        <a:buNone/>
                      </a:pPr>
                      <a:r>
                        <a:rPr lang="en-CA" strike="noStrike" baseline="0" dirty="0" smtClean="0">
                          <a:solidFill>
                            <a:schemeClr val="tx1"/>
                          </a:solidFill>
                        </a:rPr>
                        <a:t> ///</a:t>
                      </a:r>
                      <a:endParaRPr lang="en-CA" strike="sngStrike" dirty="0" smtClean="0">
                        <a:solidFill>
                          <a:schemeClr val="tx1"/>
                        </a:solidFill>
                      </a:endParaRPr>
                    </a:p>
                    <a:p>
                      <a:pPr algn="ctr">
                        <a:buFontTx/>
                        <a:buNone/>
                      </a:pP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buFontTx/>
                        <a:buChar char="-"/>
                      </a:pPr>
                      <a:r>
                        <a:rPr lang="en-CA" dirty="0" smtClean="0">
                          <a:solidFill>
                            <a:schemeClr val="tx1"/>
                          </a:solidFill>
                        </a:rPr>
                        <a:t>Able to use the correlations.</a:t>
                      </a:r>
                    </a:p>
                    <a:p>
                      <a:pPr algn="l">
                        <a:buFontTx/>
                        <a:buChar char="-"/>
                      </a:pPr>
                      <a:r>
                        <a:rPr lang="en-CA" baseline="0" dirty="0" smtClean="0">
                          <a:solidFill>
                            <a:schemeClr val="tx1"/>
                          </a:solidFill>
                        </a:rPr>
                        <a:t> Understands that there is an analogy, but cannot explain the math behind it.</a:t>
                      </a:r>
                    </a:p>
                    <a:p>
                      <a:pPr algn="l">
                        <a:buFontTx/>
                        <a:buChar char="-"/>
                      </a:pPr>
                      <a:endParaRPr lang="en-CA"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trike="sngStrike" dirty="0" smtClean="0">
                          <a:solidFill>
                            <a:schemeClr val="tx1"/>
                          </a:solidFill>
                        </a:rPr>
                        <a:t>//// </a:t>
                      </a:r>
                      <a:r>
                        <a:rPr lang="en-CA" strike="noStrike" baseline="0" dirty="0" smtClean="0">
                          <a:solidFill>
                            <a:schemeClr val="tx1"/>
                          </a:solidFill>
                        </a:rPr>
                        <a:t>  ////</a:t>
                      </a:r>
                      <a:endParaRPr lang="en-CA" strike="sngStrike"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CA" strike="sngStrike" dirty="0" smtClean="0">
                        <a:solidFill>
                          <a:schemeClr val="tx1"/>
                        </a:solidFill>
                      </a:endParaRPr>
                    </a:p>
                    <a:p>
                      <a:pPr algn="l">
                        <a:buFontTx/>
                        <a:buChar char="-"/>
                      </a:pP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r>
                        <a:rPr lang="en-CA" dirty="0" smtClean="0">
                          <a:solidFill>
                            <a:schemeClr val="tx1"/>
                          </a:solidFill>
                        </a:rPr>
                        <a:t>- Can</a:t>
                      </a:r>
                      <a:r>
                        <a:rPr lang="en-CA" baseline="0" dirty="0" smtClean="0">
                          <a:solidFill>
                            <a:schemeClr val="tx1"/>
                          </a:solidFill>
                        </a:rPr>
                        <a:t> explain the math. basis of the analogy.</a:t>
                      </a:r>
                    </a:p>
                    <a:p>
                      <a:pPr algn="l">
                        <a:buFontTx/>
                        <a:buChar char="-"/>
                      </a:pPr>
                      <a:r>
                        <a:rPr lang="en-CA" baseline="0" dirty="0" smtClean="0">
                          <a:solidFill>
                            <a:schemeClr val="tx1"/>
                          </a:solidFill>
                        </a:rPr>
                        <a:t>Can choose appropriate correlation to solve for heat transfer or drag</a:t>
                      </a:r>
                    </a:p>
                    <a:p>
                      <a:pPr algn="l">
                        <a:buFontTx/>
                        <a:buChar char="-"/>
                      </a:pPr>
                      <a:endParaRPr lang="en-CA" baseline="0" dirty="0" smtClean="0">
                        <a:solidFill>
                          <a:schemeClr val="tx1"/>
                        </a:solidFill>
                      </a:endParaRPr>
                    </a:p>
                    <a:p>
                      <a:pPr algn="l">
                        <a:buFontTx/>
                        <a:buNone/>
                      </a:pPr>
                      <a:r>
                        <a:rPr lang="en-CA" strike="sngStrike" baseline="0" dirty="0" smtClean="0">
                          <a:solidFill>
                            <a:schemeClr val="tx1"/>
                          </a:solidFill>
                        </a:rPr>
                        <a:t>////</a:t>
                      </a:r>
                      <a:r>
                        <a:rPr lang="en-CA" baseline="0" dirty="0" smtClean="0">
                          <a:solidFill>
                            <a:schemeClr val="tx1"/>
                          </a:solidFill>
                        </a:rPr>
                        <a:t>  </a:t>
                      </a:r>
                      <a:r>
                        <a:rPr lang="en-CA" strike="sngStrike" baseline="0" dirty="0" smtClean="0">
                          <a:solidFill>
                            <a:schemeClr val="tx1"/>
                          </a:solidFill>
                        </a:rPr>
                        <a:t>////</a:t>
                      </a:r>
                      <a:r>
                        <a:rPr lang="en-CA" baseline="0" dirty="0" smtClean="0">
                          <a:solidFill>
                            <a:schemeClr val="tx1"/>
                          </a:solidFill>
                        </a:rPr>
                        <a:t>  </a:t>
                      </a:r>
                      <a:r>
                        <a:rPr lang="en-CA" strike="sngStrike" baseline="0" dirty="0" smtClean="0">
                          <a:solidFill>
                            <a:schemeClr val="tx1"/>
                          </a:solidFill>
                        </a:rPr>
                        <a:t>////</a:t>
                      </a:r>
                      <a:r>
                        <a:rPr lang="en-CA" baseline="0" dirty="0" smtClean="0">
                          <a:solidFill>
                            <a:schemeClr val="tx1"/>
                          </a:solidFill>
                        </a:rPr>
                        <a:t>  </a:t>
                      </a:r>
                    </a:p>
                    <a:p>
                      <a:pPr algn="l">
                        <a:buFontTx/>
                        <a:buNone/>
                      </a:pPr>
                      <a:r>
                        <a:rPr lang="en-CA" strike="sngStrike" baseline="0" dirty="0" smtClean="0">
                          <a:solidFill>
                            <a:schemeClr val="tx1"/>
                          </a:solidFill>
                        </a:rPr>
                        <a:t>////</a:t>
                      </a:r>
                      <a:r>
                        <a:rPr lang="en-CA" baseline="0" dirty="0" smtClean="0">
                          <a:solidFill>
                            <a:schemeClr val="tx1"/>
                          </a:solidFill>
                        </a:rPr>
                        <a:t>  </a:t>
                      </a:r>
                      <a:r>
                        <a:rPr lang="en-CA" strike="sngStrike" baseline="0" dirty="0" smtClean="0">
                          <a:solidFill>
                            <a:schemeClr val="tx1"/>
                          </a:solidFill>
                        </a:rPr>
                        <a:t>////</a:t>
                      </a:r>
                      <a:r>
                        <a:rPr lang="en-CA" baseline="0" dirty="0" smtClean="0">
                          <a:solidFill>
                            <a:schemeClr val="tx1"/>
                          </a:solidFill>
                        </a:rPr>
                        <a:t>  </a:t>
                      </a:r>
                      <a:r>
                        <a:rPr lang="en-CA" strike="sngStrike" baseline="0" dirty="0" smtClean="0">
                          <a:solidFill>
                            <a:schemeClr val="tx1"/>
                          </a:solidFill>
                        </a:rPr>
                        <a:t>////</a:t>
                      </a:r>
                    </a:p>
                    <a:p>
                      <a:pPr algn="l">
                        <a:buFontTx/>
                        <a:buNone/>
                      </a:pP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buFontTx/>
                        <a:buChar char="-"/>
                      </a:pPr>
                      <a:r>
                        <a:rPr lang="en-CA" dirty="0" smtClean="0">
                          <a:solidFill>
                            <a:schemeClr val="tx1"/>
                          </a:solidFill>
                        </a:rPr>
                        <a:t>“meets expectations” plus:</a:t>
                      </a:r>
                    </a:p>
                    <a:p>
                      <a:pPr algn="l">
                        <a:buFontTx/>
                        <a:buChar char="-"/>
                      </a:pPr>
                      <a:r>
                        <a:rPr lang="en-CA" dirty="0" smtClean="0">
                          <a:solidFill>
                            <a:schemeClr val="tx1"/>
                          </a:solidFill>
                        </a:rPr>
                        <a:t> Can explain why analogy does</a:t>
                      </a:r>
                      <a:r>
                        <a:rPr lang="en-CA" baseline="0" dirty="0" smtClean="0">
                          <a:solidFill>
                            <a:schemeClr val="tx1"/>
                          </a:solidFill>
                        </a:rPr>
                        <a:t> not</a:t>
                      </a:r>
                      <a:r>
                        <a:rPr lang="en-CA" dirty="0" smtClean="0">
                          <a:solidFill>
                            <a:schemeClr val="tx1"/>
                          </a:solidFill>
                        </a:rPr>
                        <a:t> hold if there is pressure gradient</a:t>
                      </a:r>
                    </a:p>
                    <a:p>
                      <a:pPr algn="l">
                        <a:buFontTx/>
                        <a:buChar char="-"/>
                      </a:pPr>
                      <a:endParaRPr lang="en-CA" dirty="0" smtClean="0">
                        <a:solidFill>
                          <a:schemeClr val="tx1"/>
                        </a:solidFill>
                      </a:endParaRPr>
                    </a:p>
                    <a:p>
                      <a:pPr algn="l">
                        <a:buFontTx/>
                        <a:buNone/>
                      </a:pPr>
                      <a:r>
                        <a:rPr lang="en-CA" dirty="0" smtClean="0">
                          <a:solidFill>
                            <a:schemeClr val="tx1"/>
                          </a:solidFill>
                        </a:rPr>
                        <a:t>///</a:t>
                      </a: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035096">
                <a:tc>
                  <a:txBody>
                    <a:bodyPr/>
                    <a:lstStyle/>
                    <a:p>
                      <a:pPr algn="ct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gridSpan="4">
                  <a:txBody>
                    <a:bodyPr/>
                    <a:lstStyle/>
                    <a:p>
                      <a:pPr algn="l">
                        <a:buFontTx/>
                        <a:buNone/>
                      </a:pPr>
                      <a:r>
                        <a:rPr lang="en-CA" dirty="0" smtClean="0">
                          <a:solidFill>
                            <a:schemeClr val="tx1"/>
                          </a:solidFill>
                        </a:rPr>
                        <a:t>Comments on Topic #1 performance:</a:t>
                      </a:r>
                    </a:p>
                    <a:p>
                      <a:pPr algn="l">
                        <a:buFontTx/>
                        <a:buChar char="-"/>
                      </a:pPr>
                      <a:r>
                        <a:rPr lang="en-CA" dirty="0" smtClean="0">
                          <a:solidFill>
                            <a:schemeClr val="tx1"/>
                          </a:solidFill>
                        </a:rPr>
                        <a:t>Students</a:t>
                      </a:r>
                      <a:r>
                        <a:rPr lang="en-CA" baseline="0" dirty="0" smtClean="0">
                          <a:solidFill>
                            <a:schemeClr val="tx1"/>
                          </a:solidFill>
                        </a:rPr>
                        <a:t> were generally good at using correct correlation</a:t>
                      </a:r>
                    </a:p>
                    <a:p>
                      <a:pPr algn="l">
                        <a:buFontTx/>
                        <a:buChar char="-"/>
                      </a:pPr>
                      <a:r>
                        <a:rPr lang="en-CA" baseline="0" dirty="0" smtClean="0">
                          <a:solidFill>
                            <a:schemeClr val="tx1"/>
                          </a:solidFill>
                        </a:rPr>
                        <a:t>Some had trouble explaining the mathematics behind the analogy (need to spend more lecture time on that next year)</a:t>
                      </a: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hMerge="1">
                  <a:txBody>
                    <a:bodyPr/>
                    <a:lstStyle/>
                    <a:p>
                      <a:pPr>
                        <a:buFontTx/>
                        <a:buChar char="-"/>
                      </a:pP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hMerge="1">
                  <a:txBody>
                    <a:bodyPr/>
                    <a:lstStyle/>
                    <a:p>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hMerge="1">
                  <a:txBody>
                    <a:bodyPr/>
                    <a:lstStyle/>
                    <a:p>
                      <a:pPr>
                        <a:buFontTx/>
                        <a:buChar char="-"/>
                      </a:pPr>
                      <a:endParaRPr lang="en-CA"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6"/>
          <p:cNvSpPr>
            <a:spLocks noGrp="1"/>
          </p:cNvSpPr>
          <p:nvPr>
            <p:ph type="title"/>
          </p:nvPr>
        </p:nvSpPr>
        <p:spPr>
          <a:xfrm>
            <a:off x="468313" y="0"/>
            <a:ext cx="8229600" cy="868363"/>
          </a:xfrm>
        </p:spPr>
        <p:txBody>
          <a:bodyPr/>
          <a:lstStyle/>
          <a:p>
            <a:pPr algn="l">
              <a:defRPr/>
            </a:pPr>
            <a:r>
              <a:rPr lang="en-CA" sz="2900" u="sng" dirty="0" smtClean="0"/>
              <a:t>So what do we do with this data?</a:t>
            </a:r>
          </a:p>
        </p:txBody>
      </p:sp>
      <p:graphicFrame>
        <p:nvGraphicFramePr>
          <p:cNvPr id="9" name="Content Placeholder 8"/>
          <p:cNvGraphicFramePr>
            <a:graphicFrameLocks noGrp="1"/>
          </p:cNvGraphicFramePr>
          <p:nvPr>
            <p:ph idx="1"/>
          </p:nvPr>
        </p:nvGraphicFramePr>
        <p:xfrm>
          <a:off x="456481" y="816567"/>
          <a:ext cx="7969251" cy="4964110"/>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5"/>
          <p:cNvSpPr>
            <a:spLocks noGrp="1"/>
          </p:cNvSpPr>
          <p:nvPr>
            <p:ph type="sldNum" sz="quarter" idx="10"/>
          </p:nvPr>
        </p:nvSpPr>
        <p:spPr/>
        <p:txBody>
          <a:bodyPr/>
          <a:lstStyle/>
          <a:p>
            <a:pPr>
              <a:defRPr/>
            </a:pPr>
            <a:fld id="{6EEB75BC-82A9-4404-AA4D-F06756BE3052}" type="slidenum">
              <a:rPr lang="en-US"/>
              <a:pPr>
                <a:defRPr/>
              </a:pPr>
              <a:t>32</a:t>
            </a:fld>
            <a:endParaRPr lang="en-US"/>
          </a:p>
        </p:txBody>
      </p:sp>
      <p:sp>
        <p:nvSpPr>
          <p:cNvPr id="8" name="Rounded Rectangle 7"/>
          <p:cNvSpPr/>
          <p:nvPr/>
        </p:nvSpPr>
        <p:spPr>
          <a:xfrm>
            <a:off x="6659563" y="2205038"/>
            <a:ext cx="720725" cy="2160587"/>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1" name="TextBox 10"/>
          <p:cNvSpPr txBox="1">
            <a:spLocks noChangeArrowheads="1"/>
          </p:cNvSpPr>
          <p:nvPr/>
        </p:nvSpPr>
        <p:spPr bwMode="auto">
          <a:xfrm>
            <a:off x="5838825" y="404813"/>
            <a:ext cx="3305175" cy="461962"/>
          </a:xfrm>
          <a:prstGeom prst="rect">
            <a:avLst/>
          </a:prstGeom>
          <a:noFill/>
          <a:ln w="9525">
            <a:noFill/>
            <a:miter lim="800000"/>
            <a:headEnd/>
            <a:tailEnd/>
          </a:ln>
        </p:spPr>
        <p:txBody>
          <a:bodyPr wrap="none">
            <a:spAutoFit/>
          </a:bodyPr>
          <a:lstStyle/>
          <a:p>
            <a:r>
              <a:rPr lang="en-CA" sz="2400" dirty="0">
                <a:solidFill>
                  <a:schemeClr val="accent2"/>
                </a:solidFill>
              </a:rPr>
              <a:t>30% “marginal” or below</a:t>
            </a:r>
          </a:p>
        </p:txBody>
      </p:sp>
      <p:cxnSp>
        <p:nvCxnSpPr>
          <p:cNvPr id="13" name="Straight Arrow Connector 12"/>
          <p:cNvCxnSpPr>
            <a:stCxn id="11" idx="2"/>
            <a:endCxn id="8" idx="0"/>
          </p:cNvCxnSpPr>
          <p:nvPr/>
        </p:nvCxnSpPr>
        <p:spPr>
          <a:xfrm flipH="1">
            <a:off x="7019925" y="866775"/>
            <a:ext cx="471488" cy="1338263"/>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1547813" y="4437063"/>
            <a:ext cx="6624637" cy="431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6578" name="TextBox 14"/>
          <p:cNvSpPr txBox="1">
            <a:spLocks noChangeArrowheads="1"/>
          </p:cNvSpPr>
          <p:nvPr/>
        </p:nvSpPr>
        <p:spPr bwMode="auto">
          <a:xfrm>
            <a:off x="1908175" y="4508500"/>
            <a:ext cx="1577611" cy="707886"/>
          </a:xfrm>
          <a:prstGeom prst="rect">
            <a:avLst/>
          </a:prstGeom>
          <a:noFill/>
          <a:ln w="9525">
            <a:noFill/>
            <a:miter lim="800000"/>
            <a:headEnd/>
            <a:tailEnd/>
          </a:ln>
        </p:spPr>
        <p:txBody>
          <a:bodyPr wrap="none">
            <a:spAutoFit/>
          </a:bodyPr>
          <a:lstStyle/>
          <a:p>
            <a:r>
              <a:rPr lang="en-CA" sz="2000" b="1" dirty="0" smtClean="0"/>
              <a:t>Overall exam</a:t>
            </a:r>
          </a:p>
          <a:p>
            <a:r>
              <a:rPr lang="en-CA" sz="2000" b="1" dirty="0" smtClean="0"/>
              <a:t>distribution</a:t>
            </a:r>
            <a:endParaRPr lang="en-CA" b="1" dirty="0"/>
          </a:p>
        </p:txBody>
      </p:sp>
      <p:sp>
        <p:nvSpPr>
          <p:cNvPr id="66579" name="TextBox 15"/>
          <p:cNvSpPr txBox="1">
            <a:spLocks noChangeArrowheads="1"/>
          </p:cNvSpPr>
          <p:nvPr/>
        </p:nvSpPr>
        <p:spPr bwMode="auto">
          <a:xfrm>
            <a:off x="3708400" y="4508500"/>
            <a:ext cx="1050544" cy="400110"/>
          </a:xfrm>
          <a:prstGeom prst="rect">
            <a:avLst/>
          </a:prstGeom>
          <a:noFill/>
          <a:ln w="9525">
            <a:noFill/>
            <a:miter lim="800000"/>
            <a:headEnd/>
            <a:tailEnd/>
          </a:ln>
        </p:spPr>
        <p:txBody>
          <a:bodyPr wrap="none">
            <a:spAutoFit/>
          </a:bodyPr>
          <a:lstStyle/>
          <a:p>
            <a:r>
              <a:rPr lang="en-CA" sz="2000" b="1" dirty="0" smtClean="0"/>
              <a:t>Topic #1</a:t>
            </a:r>
            <a:endParaRPr lang="en-CA" b="1" dirty="0"/>
          </a:p>
        </p:txBody>
      </p:sp>
      <p:sp>
        <p:nvSpPr>
          <p:cNvPr id="66580" name="TextBox 16"/>
          <p:cNvSpPr txBox="1">
            <a:spLocks noChangeArrowheads="1"/>
          </p:cNvSpPr>
          <p:nvPr/>
        </p:nvSpPr>
        <p:spPr bwMode="auto">
          <a:xfrm>
            <a:off x="5292725" y="4508500"/>
            <a:ext cx="1050544" cy="400110"/>
          </a:xfrm>
          <a:prstGeom prst="rect">
            <a:avLst/>
          </a:prstGeom>
          <a:noFill/>
          <a:ln w="9525">
            <a:noFill/>
            <a:miter lim="800000"/>
            <a:headEnd/>
            <a:tailEnd/>
          </a:ln>
        </p:spPr>
        <p:txBody>
          <a:bodyPr wrap="none">
            <a:spAutoFit/>
          </a:bodyPr>
          <a:lstStyle/>
          <a:p>
            <a:r>
              <a:rPr lang="en-CA" sz="2000" b="1" dirty="0" smtClean="0"/>
              <a:t>Topic #2</a:t>
            </a:r>
            <a:endParaRPr lang="en-CA" b="1" dirty="0"/>
          </a:p>
        </p:txBody>
      </p:sp>
      <p:sp>
        <p:nvSpPr>
          <p:cNvPr id="66581" name="TextBox 17"/>
          <p:cNvSpPr txBox="1">
            <a:spLocks noChangeArrowheads="1"/>
          </p:cNvSpPr>
          <p:nvPr/>
        </p:nvSpPr>
        <p:spPr bwMode="auto">
          <a:xfrm>
            <a:off x="6875463" y="4508500"/>
            <a:ext cx="1050544" cy="400110"/>
          </a:xfrm>
          <a:prstGeom prst="rect">
            <a:avLst/>
          </a:prstGeom>
          <a:noFill/>
          <a:ln w="9525">
            <a:noFill/>
            <a:miter lim="800000"/>
            <a:headEnd/>
            <a:tailEnd/>
          </a:ln>
        </p:spPr>
        <p:txBody>
          <a:bodyPr wrap="none">
            <a:spAutoFit/>
          </a:bodyPr>
          <a:lstStyle/>
          <a:p>
            <a:r>
              <a:rPr lang="en-CA" sz="2000" b="1" dirty="0" smtClean="0"/>
              <a:t>Topic #3</a:t>
            </a:r>
            <a:endParaRPr lang="en-CA" b="1" dirty="0"/>
          </a:p>
        </p:txBody>
      </p:sp>
      <p:sp>
        <p:nvSpPr>
          <p:cNvPr id="15" name="TextBox 14"/>
          <p:cNvSpPr txBox="1"/>
          <p:nvPr/>
        </p:nvSpPr>
        <p:spPr>
          <a:xfrm>
            <a:off x="457200" y="6324600"/>
            <a:ext cx="8229600" cy="369332"/>
          </a:xfrm>
          <a:prstGeom prst="rect">
            <a:avLst/>
          </a:prstGeom>
          <a:noFill/>
        </p:spPr>
        <p:txBody>
          <a:bodyPr wrap="square" rtlCol="0">
            <a:spAutoFit/>
          </a:bodyPr>
          <a:lstStyle/>
          <a:p>
            <a:r>
              <a:rPr lang="en-CA" dirty="0" smtClean="0"/>
              <a:t>* Plot is from Brian Frank from Queen’s</a:t>
            </a:r>
            <a:endParaRPr lang="en-CA" dirty="0"/>
          </a:p>
        </p:txBody>
      </p:sp>
      <p:sp>
        <p:nvSpPr>
          <p:cNvPr id="16" name="TextBox 15"/>
          <p:cNvSpPr txBox="1"/>
          <p:nvPr/>
        </p:nvSpPr>
        <p:spPr>
          <a:xfrm>
            <a:off x="838200" y="5715000"/>
            <a:ext cx="8001000" cy="646331"/>
          </a:xfrm>
          <a:prstGeom prst="rect">
            <a:avLst/>
          </a:prstGeom>
          <a:noFill/>
        </p:spPr>
        <p:txBody>
          <a:bodyPr wrap="square" rtlCol="0">
            <a:spAutoFit/>
          </a:bodyPr>
          <a:lstStyle/>
          <a:p>
            <a:r>
              <a:rPr lang="en-CA" dirty="0" smtClean="0"/>
              <a:t>Topic #1 – many are exceeding expectations (could reduce lecture time on it)</a:t>
            </a:r>
          </a:p>
          <a:p>
            <a:r>
              <a:rPr lang="en-CA" dirty="0" smtClean="0"/>
              <a:t>Topic #3 – more than 30% of class is marginal or below (struggling with this)</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200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04800"/>
            <a:ext cx="9220200" cy="1143000"/>
          </a:xfrm>
        </p:spPr>
        <p:txBody>
          <a:bodyPr>
            <a:normAutofit fontScale="90000"/>
          </a:bodyPr>
          <a:lstStyle/>
          <a:p>
            <a:r>
              <a:rPr lang="en-CA" u="sng" dirty="0" smtClean="0"/>
              <a:t>Documentation of Measurement Results</a:t>
            </a:r>
            <a:endParaRPr lang="en-CA" u="sng" dirty="0"/>
          </a:p>
        </p:txBody>
      </p:sp>
      <p:sp>
        <p:nvSpPr>
          <p:cNvPr id="3" name="Content Placeholder 2"/>
          <p:cNvSpPr>
            <a:spLocks noGrp="1"/>
          </p:cNvSpPr>
          <p:nvPr>
            <p:ph idx="1"/>
          </p:nvPr>
        </p:nvSpPr>
        <p:spPr>
          <a:xfrm>
            <a:off x="457200" y="1295400"/>
            <a:ext cx="8229600" cy="5334000"/>
          </a:xfrm>
        </p:spPr>
        <p:txBody>
          <a:bodyPr>
            <a:normAutofit fontScale="92500" lnSpcReduction="10000"/>
          </a:bodyPr>
          <a:lstStyle/>
          <a:p>
            <a:r>
              <a:rPr lang="en-CA" dirty="0" smtClean="0"/>
              <a:t>Need to write a short document summarizing results.  It should include:</a:t>
            </a:r>
          </a:p>
          <a:p>
            <a:pPr lvl="1"/>
            <a:r>
              <a:rPr lang="en-CA" dirty="0" smtClean="0"/>
              <a:t>Rubric used for measurement</a:t>
            </a:r>
          </a:p>
          <a:p>
            <a:pPr lvl="1"/>
            <a:r>
              <a:rPr lang="en-CA" dirty="0" smtClean="0"/>
              <a:t>Corresponding exam or test</a:t>
            </a:r>
          </a:p>
          <a:p>
            <a:pPr lvl="1"/>
            <a:r>
              <a:rPr lang="en-CA" dirty="0" smtClean="0"/>
              <a:t>Distributions for each learning outcome area </a:t>
            </a:r>
          </a:p>
          <a:p>
            <a:pPr lvl="1"/>
            <a:r>
              <a:rPr lang="en-CA" dirty="0" smtClean="0"/>
              <a:t>Identified areas for continuous improvement</a:t>
            </a:r>
          </a:p>
          <a:p>
            <a:pPr lvl="1"/>
            <a:r>
              <a:rPr lang="en-CA" dirty="0" smtClean="0"/>
              <a:t>Sample exam papers with performance in each area (below expectations, marginal, …)</a:t>
            </a:r>
          </a:p>
          <a:p>
            <a:pPr lvl="1"/>
            <a:r>
              <a:rPr lang="en-CA" dirty="0" smtClean="0"/>
              <a:t>Suggestions for how to improve measurement procedure (if any)</a:t>
            </a:r>
          </a:p>
          <a:p>
            <a:r>
              <a:rPr lang="en-CA" dirty="0" smtClean="0"/>
              <a:t>VENA:  Faculty </a:t>
            </a:r>
            <a:r>
              <a:rPr lang="en-CA" dirty="0" smtClean="0"/>
              <a:t>of Engineering has invested in new database software to “store” this data.</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u="sng" dirty="0" smtClean="0"/>
              <a:t>Follow-up</a:t>
            </a:r>
            <a:endParaRPr lang="en-CA" u="sng" dirty="0"/>
          </a:p>
        </p:txBody>
      </p:sp>
      <p:sp>
        <p:nvSpPr>
          <p:cNvPr id="3" name="Content Placeholder 2"/>
          <p:cNvSpPr>
            <a:spLocks noGrp="1"/>
          </p:cNvSpPr>
          <p:nvPr>
            <p:ph idx="1"/>
          </p:nvPr>
        </p:nvSpPr>
        <p:spPr/>
        <p:txBody>
          <a:bodyPr>
            <a:normAutofit fontScale="92500" lnSpcReduction="10000"/>
          </a:bodyPr>
          <a:lstStyle/>
          <a:p>
            <a:r>
              <a:rPr lang="en-CA" dirty="0" smtClean="0"/>
              <a:t>Continual Improvement:  </a:t>
            </a:r>
          </a:p>
          <a:p>
            <a:pPr lvl="1"/>
            <a:r>
              <a:rPr lang="en-CA" dirty="0" smtClean="0"/>
              <a:t>Incorporate </a:t>
            </a:r>
            <a:r>
              <a:rPr lang="en-CA" dirty="0" smtClean="0"/>
              <a:t>areas identified as needing improvement into your lectures the next time you teach this </a:t>
            </a:r>
            <a:r>
              <a:rPr lang="en-CA" dirty="0" smtClean="0"/>
              <a:t>course</a:t>
            </a:r>
            <a:endParaRPr lang="en-CA" dirty="0" smtClean="0"/>
          </a:p>
          <a:p>
            <a:r>
              <a:rPr lang="en-CA" dirty="0" smtClean="0"/>
              <a:t>Keep track of the changes made to your course since we will likely need to incorporate them into the next CEAB report.</a:t>
            </a:r>
          </a:p>
          <a:p>
            <a:r>
              <a:rPr lang="en-CA" dirty="0" smtClean="0"/>
              <a:t>Subsequent measurement of the same learning outcomes should hopefully show improvement in those areas where we found the students were struggling.</a:t>
            </a:r>
          </a:p>
          <a:p>
            <a:endParaRPr lang="en-CA" dirty="0" smtClean="0"/>
          </a:p>
          <a:p>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
            <a:ext cx="8229600" cy="1143000"/>
          </a:xfrm>
        </p:spPr>
        <p:txBody>
          <a:bodyPr>
            <a:noAutofit/>
          </a:bodyPr>
          <a:lstStyle/>
          <a:p>
            <a:r>
              <a:rPr lang="en-CA" sz="3200" u="sng" dirty="0" smtClean="0"/>
              <a:t>Continual Improvement</a:t>
            </a:r>
            <a:r>
              <a:rPr lang="en-CA" sz="3200" dirty="0" smtClean="0"/>
              <a:t>*</a:t>
            </a:r>
            <a:endParaRPr lang="en-CA" sz="3200" dirty="0"/>
          </a:p>
        </p:txBody>
      </p:sp>
      <p:sp>
        <p:nvSpPr>
          <p:cNvPr id="3" name="Content Placeholder 2"/>
          <p:cNvSpPr>
            <a:spLocks noGrp="1"/>
          </p:cNvSpPr>
          <p:nvPr>
            <p:ph idx="1"/>
          </p:nvPr>
        </p:nvSpPr>
        <p:spPr>
          <a:xfrm>
            <a:off x="457200" y="914400"/>
            <a:ext cx="7848600" cy="5807075"/>
          </a:xfrm>
        </p:spPr>
        <p:txBody>
          <a:bodyPr>
            <a:normAutofit fontScale="92500" lnSpcReduction="10000"/>
          </a:bodyPr>
          <a:lstStyle/>
          <a:p>
            <a:r>
              <a:rPr lang="en-CA" dirty="0" smtClean="0"/>
              <a:t>At program level, CEAB will be assessing:</a:t>
            </a:r>
          </a:p>
          <a:p>
            <a:pPr lvl="1"/>
            <a:r>
              <a:rPr lang="en-CA" dirty="0" smtClean="0"/>
              <a:t>Improvement process:</a:t>
            </a:r>
          </a:p>
          <a:p>
            <a:pPr lvl="2"/>
            <a:r>
              <a:rPr lang="en-CA" dirty="0" smtClean="0"/>
              <a:t>Suitable committee structure</a:t>
            </a:r>
          </a:p>
          <a:p>
            <a:pPr lvl="2"/>
            <a:r>
              <a:rPr lang="en-CA" dirty="0" smtClean="0"/>
              <a:t>Engagement of relevant stakeholders</a:t>
            </a:r>
          </a:p>
          <a:p>
            <a:pPr lvl="2"/>
            <a:r>
              <a:rPr lang="en-CA" dirty="0" smtClean="0"/>
              <a:t>Well-defined timetable</a:t>
            </a:r>
          </a:p>
          <a:p>
            <a:pPr lvl="1"/>
            <a:r>
              <a:rPr lang="en-CA" dirty="0" smtClean="0"/>
              <a:t>Stakeholder engagement:</a:t>
            </a:r>
          </a:p>
          <a:p>
            <a:pPr lvl="2"/>
            <a:r>
              <a:rPr lang="en-CA" dirty="0" smtClean="0"/>
              <a:t>Consultation with broadly-based set of stakeholders (internal and external to the program and institution)</a:t>
            </a:r>
          </a:p>
          <a:p>
            <a:pPr lvl="1"/>
            <a:r>
              <a:rPr lang="en-CA" dirty="0" smtClean="0"/>
              <a:t>Improvement Actions:</a:t>
            </a:r>
          </a:p>
          <a:p>
            <a:pPr lvl="2"/>
            <a:r>
              <a:rPr lang="en-CA" dirty="0" smtClean="0"/>
              <a:t>Expectation of curriculum or other program improvements </a:t>
            </a:r>
          </a:p>
          <a:p>
            <a:pPr lvl="2"/>
            <a:r>
              <a:rPr lang="en-CA" dirty="0" smtClean="0"/>
              <a:t>improved achievement of graduate attributes</a:t>
            </a:r>
          </a:p>
          <a:p>
            <a:pPr lvl="2"/>
            <a:r>
              <a:rPr lang="en-CA" dirty="0" smtClean="0"/>
              <a:t>Improvements in assessment process</a:t>
            </a:r>
          </a:p>
          <a:p>
            <a:pPr marL="0" indent="0">
              <a:buNone/>
            </a:pPr>
            <a:endParaRPr lang="en-CA" sz="2200" dirty="0" smtClean="0"/>
          </a:p>
          <a:p>
            <a:pPr marL="0" indent="0">
              <a:buNone/>
            </a:pPr>
            <a:r>
              <a:rPr lang="en-CA" sz="2200" dirty="0" smtClean="0"/>
              <a:t>*From “Accreditation Criteria and Procedures 2016 – Appendix 10”</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Tree>
    <p:extLst>
      <p:ext uri="{BB962C8B-B14F-4D97-AF65-F5344CB8AC3E}">
        <p14:creationId xmlns:p14="http://schemas.microsoft.com/office/powerpoint/2010/main" val="11727088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u="sng" dirty="0" smtClean="0"/>
              <a:t>If you need help with this:</a:t>
            </a:r>
            <a:endParaRPr lang="en-CA" u="sng" dirty="0"/>
          </a:p>
        </p:txBody>
      </p:sp>
      <p:sp>
        <p:nvSpPr>
          <p:cNvPr id="3" name="Content Placeholder 2"/>
          <p:cNvSpPr>
            <a:spLocks noGrp="1"/>
          </p:cNvSpPr>
          <p:nvPr>
            <p:ph idx="1"/>
          </p:nvPr>
        </p:nvSpPr>
        <p:spPr>
          <a:xfrm>
            <a:off x="457200" y="1600200"/>
            <a:ext cx="8229600" cy="4876800"/>
          </a:xfrm>
        </p:spPr>
        <p:txBody>
          <a:bodyPr>
            <a:normAutofit fontScale="85000" lnSpcReduction="10000"/>
          </a:bodyPr>
          <a:lstStyle/>
          <a:p>
            <a:r>
              <a:rPr lang="en-CA" dirty="0" smtClean="0"/>
              <a:t>Each department has a graduate attributes committee</a:t>
            </a:r>
          </a:p>
          <a:p>
            <a:r>
              <a:rPr lang="en-CA" dirty="0"/>
              <a:t>C</a:t>
            </a:r>
            <a:r>
              <a:rPr lang="en-CA" dirty="0" smtClean="0"/>
              <a:t>ommittee responsible for:</a:t>
            </a:r>
          </a:p>
          <a:p>
            <a:pPr lvl="1"/>
            <a:r>
              <a:rPr lang="en-CA" dirty="0" smtClean="0"/>
              <a:t>Developing a GA measurement plan for the department</a:t>
            </a:r>
          </a:p>
          <a:p>
            <a:pPr lvl="1"/>
            <a:r>
              <a:rPr lang="en-CA" dirty="0" smtClean="0"/>
              <a:t>Organizing stakeholder meetings</a:t>
            </a:r>
          </a:p>
          <a:p>
            <a:pPr lvl="1"/>
            <a:r>
              <a:rPr lang="en-CA" dirty="0" smtClean="0"/>
              <a:t>Communicating expectations to faculty members</a:t>
            </a:r>
          </a:p>
          <a:p>
            <a:pPr lvl="1"/>
            <a:r>
              <a:rPr lang="en-CA" dirty="0" smtClean="0"/>
              <a:t>Assisting faculty members with GA measurements</a:t>
            </a:r>
          </a:p>
          <a:p>
            <a:pPr lvl="1"/>
            <a:r>
              <a:rPr lang="en-CA" dirty="0" smtClean="0"/>
              <a:t>Reviewing GA measurement reports</a:t>
            </a:r>
          </a:p>
          <a:p>
            <a:pPr lvl="1"/>
            <a:r>
              <a:rPr lang="en-CA" dirty="0" smtClean="0"/>
              <a:t>Keeping track of continuous improvement at course level (via measurement reports)</a:t>
            </a:r>
          </a:p>
          <a:p>
            <a:pPr lvl="1"/>
            <a:r>
              <a:rPr lang="en-CA" dirty="0" smtClean="0"/>
              <a:t>Eventually recommending program improvements (once we have confidence in GA measurements at course level)</a:t>
            </a:r>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Tree>
    <p:extLst>
      <p:ext uri="{BB962C8B-B14F-4D97-AF65-F5344CB8AC3E}">
        <p14:creationId xmlns:p14="http://schemas.microsoft.com/office/powerpoint/2010/main" val="9384176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60437"/>
          </a:xfrm>
        </p:spPr>
        <p:txBody>
          <a:bodyPr>
            <a:normAutofit/>
          </a:bodyPr>
          <a:lstStyle/>
          <a:p>
            <a:r>
              <a:rPr lang="en-CA" sz="3200" b="1" u="sng" dirty="0" smtClean="0"/>
              <a:t>Graduate Attributes – Key Documents:</a:t>
            </a:r>
            <a:endParaRPr lang="en-CA" sz="3200" b="1" u="sng" dirty="0"/>
          </a:p>
        </p:txBody>
      </p:sp>
      <p:sp>
        <p:nvSpPr>
          <p:cNvPr id="3" name="Content Placeholder 2"/>
          <p:cNvSpPr>
            <a:spLocks noGrp="1"/>
          </p:cNvSpPr>
          <p:nvPr>
            <p:ph idx="1"/>
          </p:nvPr>
        </p:nvSpPr>
        <p:spPr>
          <a:xfrm>
            <a:off x="457200" y="1143000"/>
            <a:ext cx="8229600" cy="5213350"/>
          </a:xfrm>
        </p:spPr>
        <p:txBody>
          <a:bodyPr>
            <a:normAutofit fontScale="77500" lnSpcReduction="20000"/>
          </a:bodyPr>
          <a:lstStyle/>
          <a:p>
            <a:pPr marL="0" indent="0">
              <a:buNone/>
            </a:pPr>
            <a:r>
              <a:rPr lang="en-CA" sz="2800" u="sng" dirty="0" smtClean="0"/>
              <a:t>Marilyn’s website:</a:t>
            </a:r>
            <a:r>
              <a:rPr lang="en-CA" sz="2800" dirty="0" smtClean="0"/>
              <a:t>   </a:t>
            </a:r>
            <a:r>
              <a:rPr lang="en-CA" sz="2800" dirty="0" smtClean="0">
                <a:hlinkClick r:id="rId2"/>
              </a:rPr>
              <a:t>http</a:t>
            </a:r>
            <a:r>
              <a:rPr lang="en-CA" sz="2800" dirty="0">
                <a:hlinkClick r:id="rId2"/>
              </a:rPr>
              <a:t>://mechfaculty.mcmaster.ca/~lightsm/gradatt/</a:t>
            </a:r>
            <a:endParaRPr lang="en-CA" sz="2800" dirty="0"/>
          </a:p>
          <a:p>
            <a:pPr>
              <a:buFontTx/>
              <a:buChar char="-"/>
            </a:pPr>
            <a:endParaRPr lang="en-CA" sz="2800" dirty="0" smtClean="0"/>
          </a:p>
          <a:p>
            <a:pPr>
              <a:buFontTx/>
              <a:buChar char="-"/>
            </a:pPr>
            <a:r>
              <a:rPr lang="en-CA" sz="2800" dirty="0" smtClean="0"/>
              <a:t>List of indicators (revised in 2013)</a:t>
            </a:r>
          </a:p>
          <a:p>
            <a:pPr>
              <a:buFontTx/>
              <a:buChar char="-"/>
            </a:pPr>
            <a:r>
              <a:rPr lang="en-CA" sz="2800" dirty="0" smtClean="0"/>
              <a:t>This workshop presentation</a:t>
            </a:r>
          </a:p>
          <a:p>
            <a:pPr>
              <a:buFontTx/>
              <a:buChar char="-"/>
            </a:pPr>
            <a:r>
              <a:rPr lang="en-CA" sz="2800" dirty="0" smtClean="0"/>
              <a:t>Sample measurement report</a:t>
            </a:r>
          </a:p>
          <a:p>
            <a:pPr>
              <a:buFontTx/>
              <a:buChar char="-"/>
            </a:pPr>
            <a:r>
              <a:rPr lang="en-CA" sz="2800" dirty="0" smtClean="0"/>
              <a:t>Report cover page with checklist of contents</a:t>
            </a:r>
          </a:p>
          <a:p>
            <a:pPr marL="0" indent="0">
              <a:buNone/>
            </a:pPr>
            <a:endParaRPr lang="en-CA" sz="2800" dirty="0" smtClean="0"/>
          </a:p>
          <a:p>
            <a:pPr marL="0" indent="0">
              <a:buNone/>
            </a:pPr>
            <a:r>
              <a:rPr lang="en-CA" sz="2800" u="sng" dirty="0" smtClean="0"/>
              <a:t>Key Documents from CEAB website:</a:t>
            </a:r>
          </a:p>
          <a:p>
            <a:pPr marL="0" indent="0">
              <a:buNone/>
            </a:pPr>
            <a:endParaRPr lang="en-CA" sz="2800" u="sng" dirty="0" smtClean="0"/>
          </a:p>
          <a:p>
            <a:pPr marL="0" indent="0">
              <a:buNone/>
            </a:pPr>
            <a:r>
              <a:rPr lang="en-CA" sz="2800" u="sng" dirty="0">
                <a:hlinkClick r:id="rId3"/>
              </a:rPr>
              <a:t>https://</a:t>
            </a:r>
            <a:r>
              <a:rPr lang="en-CA" sz="2800" u="sng" dirty="0" smtClean="0">
                <a:hlinkClick r:id="rId3"/>
              </a:rPr>
              <a:t>engineerscanada.ca/sites/default/files/accreditation-criteria-procedures-2016-final.pdf</a:t>
            </a:r>
            <a:endParaRPr lang="en-CA" sz="2800" u="sng" dirty="0" smtClean="0"/>
          </a:p>
          <a:p>
            <a:pPr marL="0" indent="0">
              <a:buNone/>
            </a:pPr>
            <a:endParaRPr lang="en-CA" sz="2800" u="sng" dirty="0" smtClean="0"/>
          </a:p>
          <a:p>
            <a:pPr marL="0" indent="0">
              <a:buNone/>
            </a:pPr>
            <a:r>
              <a:rPr lang="en-CA" sz="2800" u="sng" dirty="0"/>
              <a:t>https://engineerscanada.ca/sites/default/files/draft_program_visitor_guide_v1.25.pdf</a:t>
            </a:r>
            <a:endParaRPr lang="en-CA" sz="2800" u="sng" dirty="0" smtClean="0"/>
          </a:p>
          <a:p>
            <a:pPr marL="0" indent="0">
              <a:buNone/>
            </a:pPr>
            <a:endParaRPr lang="en-CA" sz="2800" u="sng" dirty="0"/>
          </a:p>
          <a:p>
            <a:pPr marL="0" indent="0">
              <a:buNone/>
            </a:pPr>
            <a:endParaRPr lang="en-CA" sz="2800" u="sng"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Tree>
    <p:extLst>
      <p:ext uri="{BB962C8B-B14F-4D97-AF65-F5344CB8AC3E}">
        <p14:creationId xmlns:p14="http://schemas.microsoft.com/office/powerpoint/2010/main" val="5638400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487362"/>
          </a:xfrm>
        </p:spPr>
        <p:txBody>
          <a:bodyPr>
            <a:normAutofit fontScale="90000"/>
          </a:bodyPr>
          <a:lstStyle/>
          <a:p>
            <a:r>
              <a:rPr lang="en-CA" sz="2800" b="1" u="sng" dirty="0" smtClean="0"/>
              <a:t>Appendix – Indicator List</a:t>
            </a:r>
            <a:endParaRPr lang="en-CA" sz="2800" b="1" u="sng" dirty="0"/>
          </a:p>
        </p:txBody>
      </p:sp>
      <p:sp>
        <p:nvSpPr>
          <p:cNvPr id="3" name="Content Placeholder 2"/>
          <p:cNvSpPr>
            <a:spLocks noGrp="1"/>
          </p:cNvSpPr>
          <p:nvPr>
            <p:ph idx="1"/>
          </p:nvPr>
        </p:nvSpPr>
        <p:spPr>
          <a:xfrm>
            <a:off x="457200" y="914400"/>
            <a:ext cx="8229600" cy="5441950"/>
          </a:xfrm>
        </p:spPr>
        <p:txBody>
          <a:bodyPr>
            <a:normAutofit fontScale="55000" lnSpcReduction="20000"/>
          </a:bodyPr>
          <a:lstStyle/>
          <a:p>
            <a:pPr marL="514350" lvl="0" indent="-514350">
              <a:buFont typeface="+mj-lt"/>
              <a:buAutoNum type="arabicPeriod"/>
            </a:pPr>
            <a:r>
              <a:rPr lang="en-US" b="1" dirty="0"/>
              <a:t>A knowledge base for engineering</a:t>
            </a:r>
            <a:endParaRPr lang="en-CA" b="1" dirty="0"/>
          </a:p>
          <a:p>
            <a:pPr marL="0" indent="0">
              <a:buNone/>
            </a:pPr>
            <a:r>
              <a:rPr lang="en-US" dirty="0"/>
              <a:t>Demonstrated competence in university level mathematics, natural sciences, engineering fundamentals, and specialized engineering knowledge appropriate to the program. </a:t>
            </a:r>
            <a:endParaRPr lang="en-CA" dirty="0"/>
          </a:p>
          <a:p>
            <a:endParaRPr lang="en-CA" dirty="0"/>
          </a:p>
          <a:p>
            <a:pPr lvl="1"/>
            <a:r>
              <a:rPr lang="en-US" dirty="0"/>
              <a:t>Competence in Mathematics</a:t>
            </a:r>
            <a:endParaRPr lang="en-CA" dirty="0"/>
          </a:p>
          <a:p>
            <a:pPr lvl="1"/>
            <a:r>
              <a:rPr lang="en-US" dirty="0"/>
              <a:t>Competence in Natural Sciences</a:t>
            </a:r>
            <a:endParaRPr lang="en-CA" dirty="0"/>
          </a:p>
          <a:p>
            <a:pPr lvl="1"/>
            <a:r>
              <a:rPr lang="en-US" dirty="0"/>
              <a:t>Competence in Engineering Fundamentals</a:t>
            </a:r>
            <a:endParaRPr lang="en-CA" dirty="0"/>
          </a:p>
          <a:p>
            <a:pPr lvl="1"/>
            <a:r>
              <a:rPr lang="en-US" dirty="0"/>
              <a:t>Competence in Specialized Engineering knowledge</a:t>
            </a:r>
            <a:endParaRPr lang="en-CA" dirty="0"/>
          </a:p>
          <a:p>
            <a:pPr marL="0" indent="0">
              <a:buNone/>
            </a:pPr>
            <a:r>
              <a:rPr lang="en-US" dirty="0"/>
              <a:t> </a:t>
            </a:r>
            <a:endParaRPr lang="en-CA" dirty="0"/>
          </a:p>
          <a:p>
            <a:pPr marL="0" lvl="0" indent="0">
              <a:buNone/>
            </a:pPr>
            <a:r>
              <a:rPr lang="en-US" b="1" dirty="0" smtClean="0"/>
              <a:t>2.     Problem </a:t>
            </a:r>
            <a:r>
              <a:rPr lang="en-US" b="1" dirty="0"/>
              <a:t>analysis</a:t>
            </a:r>
            <a:r>
              <a:rPr lang="en-US" sz="1600" b="1" dirty="0"/>
              <a:t> </a:t>
            </a:r>
            <a:endParaRPr lang="en-CA" b="1" dirty="0"/>
          </a:p>
          <a:p>
            <a:pPr marL="0" indent="0">
              <a:buNone/>
            </a:pPr>
            <a:r>
              <a:rPr lang="en-US" dirty="0"/>
              <a:t>An ability to use appropriate knowledge and skills to identify, formulate, analyze, and solve complex engineering problems in order to reach substantiated conclusions.</a:t>
            </a:r>
            <a:br>
              <a:rPr lang="en-US" dirty="0"/>
            </a:br>
            <a:endParaRPr lang="en-CA" dirty="0"/>
          </a:p>
          <a:p>
            <a:pPr lvl="1"/>
            <a:r>
              <a:rPr lang="en-US" dirty="0"/>
              <a:t>Demonstrates an ability to identify reasonable assumptions (including identification of uncertainties and imprecise information) that could or should be made before a solution path is proposed.</a:t>
            </a:r>
            <a:endParaRPr lang="en-CA" dirty="0"/>
          </a:p>
          <a:p>
            <a:pPr lvl="1"/>
            <a:r>
              <a:rPr lang="en-US" dirty="0"/>
              <a:t>Demonstrates an ability to identify a range of suitable engineering fundamentals (including mathematical techniques) that would be potentially useful for analyzing a technical problem.</a:t>
            </a:r>
            <a:endParaRPr lang="en-CA" dirty="0"/>
          </a:p>
          <a:p>
            <a:pPr lvl="1"/>
            <a:r>
              <a:rPr lang="en-US" dirty="0"/>
              <a:t>Obtains substantiated conclusions as a result of a problem solution including recognizing the limitations of the solutions.</a:t>
            </a:r>
            <a:endParaRPr lang="en-CA" dirty="0"/>
          </a:p>
          <a:p>
            <a:pPr marL="0" indent="0">
              <a:buNone/>
            </a:pPr>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Tree>
    <p:extLst>
      <p:ext uri="{BB962C8B-B14F-4D97-AF65-F5344CB8AC3E}">
        <p14:creationId xmlns:p14="http://schemas.microsoft.com/office/powerpoint/2010/main" val="9906547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229600" cy="5899150"/>
          </a:xfrm>
        </p:spPr>
        <p:txBody>
          <a:bodyPr>
            <a:normAutofit fontScale="55000" lnSpcReduction="20000"/>
          </a:bodyPr>
          <a:lstStyle/>
          <a:p>
            <a:pPr marL="0" lvl="0" indent="0">
              <a:buNone/>
            </a:pPr>
            <a:r>
              <a:rPr lang="en-US" sz="2900" b="1" dirty="0" smtClean="0"/>
              <a:t>3. Investigation</a:t>
            </a:r>
            <a:endParaRPr lang="en-CA" sz="2900" b="1" dirty="0"/>
          </a:p>
          <a:p>
            <a:pPr marL="0" indent="0">
              <a:buNone/>
            </a:pPr>
            <a:r>
              <a:rPr lang="en-US" sz="2900" dirty="0"/>
              <a:t>An ability to conduct investigations of complex problems by methods that include appropriate experiments, analysis and interpretation of data, and synthesis of information in order to reach valid conclusions.</a:t>
            </a:r>
            <a:endParaRPr lang="en-CA" sz="2900" dirty="0"/>
          </a:p>
          <a:p>
            <a:pPr marL="0" indent="0">
              <a:buNone/>
            </a:pPr>
            <a:r>
              <a:rPr lang="en-US" sz="2900" dirty="0"/>
              <a:t> </a:t>
            </a:r>
            <a:endParaRPr lang="en-CA" sz="2900" dirty="0"/>
          </a:p>
          <a:p>
            <a:pPr lvl="1"/>
            <a:r>
              <a:rPr lang="en-US" sz="2500" dirty="0"/>
              <a:t>Recognizes and discusses applicable theory knowledge base</a:t>
            </a:r>
            <a:endParaRPr lang="en-CA" sz="2500" dirty="0"/>
          </a:p>
          <a:p>
            <a:pPr lvl="1"/>
            <a:r>
              <a:rPr lang="en-US" sz="2500" dirty="0"/>
              <a:t>Selects appropriate model and methods and identifies assumptions and constraints.</a:t>
            </a:r>
            <a:endParaRPr lang="en-CA" sz="2500" dirty="0"/>
          </a:p>
          <a:p>
            <a:pPr marL="0" lvl="0" indent="0">
              <a:buNone/>
            </a:pPr>
            <a:r>
              <a:rPr lang="en-US" sz="2500" dirty="0"/>
              <a:t> </a:t>
            </a:r>
            <a:r>
              <a:rPr lang="en-US" sz="2500" dirty="0" smtClean="0"/>
              <a:t>            -      Estimates </a:t>
            </a:r>
            <a:r>
              <a:rPr lang="en-US" sz="2500" dirty="0"/>
              <a:t>outcomes, uncertainties and determines appropriate data to collect</a:t>
            </a:r>
            <a:r>
              <a:rPr lang="en-US" sz="2500" dirty="0" smtClean="0"/>
              <a:t>.</a:t>
            </a:r>
          </a:p>
          <a:p>
            <a:pPr marL="0" lvl="0" indent="0">
              <a:buNone/>
            </a:pPr>
            <a:r>
              <a:rPr lang="en-US" sz="2500" dirty="0"/>
              <a:t/>
            </a:r>
            <a:br>
              <a:rPr lang="en-US" sz="2500" dirty="0"/>
            </a:br>
            <a:r>
              <a:rPr lang="en-US" sz="2500" dirty="0" smtClean="0"/>
              <a:t>4. </a:t>
            </a:r>
            <a:r>
              <a:rPr lang="en-US" sz="2900" b="1" dirty="0" smtClean="0"/>
              <a:t>Design</a:t>
            </a:r>
            <a:endParaRPr lang="en-CA" sz="2900" b="1" dirty="0"/>
          </a:p>
          <a:p>
            <a:pPr marL="0" indent="0">
              <a:buNone/>
            </a:pPr>
            <a:r>
              <a:rPr lang="en-US" sz="2900" dirty="0"/>
              <a:t>An ability to design solutions for complex, open-ended engineering problems and to design systems, components or processes that meet specified needs with appropriate attention to health and safety risks, applicable standards, economic, environmental, cultural and societal considerations.</a:t>
            </a:r>
            <a:endParaRPr lang="en-CA" sz="2900" dirty="0"/>
          </a:p>
          <a:p>
            <a:pPr marL="0" indent="0">
              <a:buNone/>
            </a:pPr>
            <a:r>
              <a:rPr lang="en-US" sz="2900" dirty="0"/>
              <a:t> </a:t>
            </a:r>
            <a:endParaRPr lang="en-CA" sz="2900" dirty="0"/>
          </a:p>
          <a:p>
            <a:pPr lvl="1"/>
            <a:r>
              <a:rPr lang="en-US" sz="2500" dirty="0"/>
              <a:t>Recognizes and follows an engineering design process.</a:t>
            </a:r>
            <a:br>
              <a:rPr lang="en-US" sz="2500" dirty="0"/>
            </a:br>
            <a:r>
              <a:rPr lang="en-US" sz="2500" dirty="0"/>
              <a:t>(This means an iterative activity that might include recognizing the goal, specifying the constraints and desired outcomes, proposing solutions, evaluating alternatives, deciding on a solution, and implementing.)</a:t>
            </a:r>
            <a:endParaRPr lang="en-CA" sz="2500" dirty="0"/>
          </a:p>
          <a:p>
            <a:pPr lvl="1"/>
            <a:r>
              <a:rPr lang="en-US" sz="2500" dirty="0"/>
              <a:t>Recognizes and follows engineering design principles including appropriate consideration of environmental, social and economic aspects as well as  health and safety issues.</a:t>
            </a:r>
            <a:endParaRPr lang="en-CA" sz="2500" dirty="0"/>
          </a:p>
          <a:p>
            <a:pPr lvl="1"/>
            <a:r>
              <a:rPr lang="en-US" sz="2500" dirty="0"/>
              <a:t>Proposes solutions to open-ended problems.</a:t>
            </a:r>
            <a:endParaRPr lang="en-CA" sz="2500" dirty="0"/>
          </a:p>
          <a:p>
            <a:pPr lvl="1"/>
            <a:r>
              <a:rPr lang="en-US" sz="2500" dirty="0"/>
              <a:t>Employs appropriate techniques for generation of creative ideas such as brainstorming and structured inventive thinking. </a:t>
            </a:r>
            <a:endParaRPr lang="en-CA" sz="2500" dirty="0"/>
          </a:p>
          <a:p>
            <a:pPr lvl="1"/>
            <a:r>
              <a:rPr lang="en-US" sz="2500" dirty="0"/>
              <a:t>Includes appropriate health and safety considerations</a:t>
            </a:r>
            <a:endParaRPr lang="en-CA" sz="2500" dirty="0"/>
          </a:p>
          <a:p>
            <a:pPr lvl="1"/>
            <a:r>
              <a:rPr lang="en-US" sz="2500" dirty="0"/>
              <a:t>Determines and employs applicable standards and codes of practice.</a:t>
            </a:r>
            <a:endParaRPr lang="en-CA" sz="2500" dirty="0"/>
          </a:p>
          <a:p>
            <a:pPr marL="0" indent="0">
              <a:buNone/>
            </a:pPr>
            <a:r>
              <a:rPr lang="en-US" dirty="0"/>
              <a:t> </a:t>
            </a:r>
            <a:endParaRPr lang="en-CA" dirty="0"/>
          </a:p>
          <a:p>
            <a:pPr lvl="1"/>
            <a:endParaRPr lang="en-CA" sz="1800" dirty="0"/>
          </a:p>
          <a:p>
            <a:pPr marL="0" indent="0">
              <a:buNone/>
            </a:pPr>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Tree>
    <p:extLst>
      <p:ext uri="{BB962C8B-B14F-4D97-AF65-F5344CB8AC3E}">
        <p14:creationId xmlns:p14="http://schemas.microsoft.com/office/powerpoint/2010/main" val="3691714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u="sng" dirty="0" smtClean="0"/>
              <a:t>What does the CEAB look at? </a:t>
            </a:r>
            <a:br>
              <a:rPr lang="en-CA" u="sng" dirty="0" smtClean="0"/>
            </a:br>
            <a:r>
              <a:rPr lang="en-CA" u="sng" dirty="0" smtClean="0"/>
              <a:t>(Six </a:t>
            </a:r>
            <a:r>
              <a:rPr lang="en-CA" u="sng" dirty="0" smtClean="0"/>
              <a:t>key areas)</a:t>
            </a:r>
            <a:endParaRPr lang="en-CA" u="sng"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CA" dirty="0" smtClean="0"/>
              <a:t>Graduate attributes – </a:t>
            </a:r>
            <a:r>
              <a:rPr lang="en-CA" i="1" dirty="0" smtClean="0"/>
              <a:t>we will come back to this</a:t>
            </a:r>
          </a:p>
          <a:p>
            <a:pPr marL="514350" indent="-514350">
              <a:buFont typeface="+mj-lt"/>
              <a:buAutoNum type="arabicPeriod"/>
            </a:pPr>
            <a:r>
              <a:rPr lang="en-CA" dirty="0" smtClean="0"/>
              <a:t>Continual improvement – </a:t>
            </a:r>
            <a:r>
              <a:rPr lang="en-CA" i="1" dirty="0" smtClean="0"/>
              <a:t>will come back to this</a:t>
            </a:r>
          </a:p>
          <a:p>
            <a:pPr marL="514350" indent="-514350">
              <a:buFont typeface="+mj-lt"/>
              <a:buAutoNum type="arabicPeriod"/>
            </a:pPr>
            <a:r>
              <a:rPr lang="en-CA" dirty="0" smtClean="0"/>
              <a:t>Students – policies, procedures, quality, counselling, …</a:t>
            </a:r>
          </a:p>
          <a:p>
            <a:pPr marL="514350" indent="-514350">
              <a:buFont typeface="+mj-lt"/>
              <a:buAutoNum type="arabicPeriod"/>
            </a:pPr>
            <a:r>
              <a:rPr lang="en-CA" dirty="0" smtClean="0"/>
              <a:t>Curriculum content and quality – inputs based assessment (counts AU – accreditation units)</a:t>
            </a:r>
          </a:p>
          <a:p>
            <a:pPr marL="514350" indent="-514350">
              <a:buFont typeface="+mj-lt"/>
              <a:buAutoNum type="arabicPeriod"/>
            </a:pPr>
            <a:r>
              <a:rPr lang="en-CA" dirty="0" smtClean="0"/>
              <a:t>Program Environment (faculty, labs, libraries, financial resources …)</a:t>
            </a:r>
          </a:p>
          <a:p>
            <a:pPr marL="514350" indent="-514350">
              <a:buFont typeface="+mj-lt"/>
              <a:buAutoNum type="arabicPeriod"/>
            </a:pPr>
            <a:r>
              <a:rPr lang="en-CA" dirty="0" smtClean="0"/>
              <a:t>Additional criteria (program options, weakest link, program name, …)</a:t>
            </a:r>
          </a:p>
          <a:p>
            <a:pPr marL="0" indent="0">
              <a:buNone/>
            </a:pPr>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0122748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46750"/>
          </a:xfrm>
        </p:spPr>
        <p:txBody>
          <a:bodyPr>
            <a:normAutofit fontScale="55000" lnSpcReduction="20000"/>
          </a:bodyPr>
          <a:lstStyle/>
          <a:p>
            <a:pPr marL="0" lvl="0" indent="0">
              <a:buNone/>
            </a:pPr>
            <a:r>
              <a:rPr lang="en-US" b="1" dirty="0" smtClean="0"/>
              <a:t>5. Use </a:t>
            </a:r>
            <a:r>
              <a:rPr lang="en-US" b="1" dirty="0"/>
              <a:t>of engineering tools</a:t>
            </a:r>
            <a:endParaRPr lang="en-CA" b="1" dirty="0"/>
          </a:p>
          <a:p>
            <a:pPr marL="0" indent="0">
              <a:buNone/>
            </a:pPr>
            <a:r>
              <a:rPr lang="en-US" dirty="0"/>
              <a:t>An ability to create, select, apply, adapt, and extend appropriate techniques, resources, and modern engineering tools to a range of engineering activities, from simple to complex, with an understanding of the associated limitations. </a:t>
            </a:r>
            <a:endParaRPr lang="en-CA" dirty="0"/>
          </a:p>
          <a:p>
            <a:pPr marL="0" indent="0">
              <a:buNone/>
            </a:pPr>
            <a:r>
              <a:rPr lang="en-US" dirty="0"/>
              <a:t> </a:t>
            </a:r>
            <a:endParaRPr lang="en-CA" dirty="0"/>
          </a:p>
          <a:p>
            <a:pPr lvl="1"/>
            <a:r>
              <a:rPr lang="en-US" dirty="0"/>
              <a:t>Evaluates and selects appropriate modern tools. </a:t>
            </a:r>
            <a:endParaRPr lang="en-CA" dirty="0"/>
          </a:p>
          <a:p>
            <a:pPr lvl="1"/>
            <a:r>
              <a:rPr lang="en-US" dirty="0"/>
              <a:t>Demonstrates an ability to use modern/state of the art tools.</a:t>
            </a:r>
            <a:endParaRPr lang="en-CA" dirty="0"/>
          </a:p>
          <a:p>
            <a:pPr lvl="1"/>
            <a:r>
              <a:rPr lang="en-US" dirty="0"/>
              <a:t>Creates, adapts, modifies and extends tools and techniques as appropriate to solve problems.</a:t>
            </a:r>
            <a:endParaRPr lang="en-CA" dirty="0"/>
          </a:p>
          <a:p>
            <a:pPr marL="0" indent="0">
              <a:buNone/>
            </a:pPr>
            <a:r>
              <a:rPr lang="en-US" dirty="0"/>
              <a:t> </a:t>
            </a:r>
            <a:endParaRPr lang="en-CA" dirty="0"/>
          </a:p>
          <a:p>
            <a:pPr marL="0" lvl="0" indent="0">
              <a:buNone/>
            </a:pPr>
            <a:r>
              <a:rPr lang="en-US" b="1" dirty="0" smtClean="0"/>
              <a:t>6. Individual </a:t>
            </a:r>
            <a:r>
              <a:rPr lang="en-US" b="1" dirty="0"/>
              <a:t>and team work</a:t>
            </a:r>
            <a:endParaRPr lang="en-CA" b="1" dirty="0"/>
          </a:p>
          <a:p>
            <a:pPr marL="0" indent="0">
              <a:buNone/>
            </a:pPr>
            <a:r>
              <a:rPr lang="en-US" dirty="0"/>
              <a:t>An ability to work effectively as a member and leader in teams, preferably in a multi-disciplinary setting.</a:t>
            </a:r>
            <a:endParaRPr lang="en-CA" dirty="0"/>
          </a:p>
          <a:p>
            <a:pPr marL="0" indent="0">
              <a:buNone/>
            </a:pPr>
            <a:r>
              <a:rPr lang="en-US" dirty="0"/>
              <a:t> </a:t>
            </a:r>
            <a:endParaRPr lang="en-CA" dirty="0"/>
          </a:p>
          <a:p>
            <a:pPr lvl="1"/>
            <a:r>
              <a:rPr lang="en-US" dirty="0"/>
              <a:t>Manages time and processes effectively, prioritizing competing demands to achieve personal and team goals and objectives. </a:t>
            </a:r>
            <a:endParaRPr lang="en-CA" dirty="0"/>
          </a:p>
          <a:p>
            <a:pPr lvl="1"/>
            <a:r>
              <a:rPr lang="en-US" dirty="0"/>
              <a:t>Develops and implements processes and methodologies to manage the effectiveness of a team both in terms of the quality of the work produced by the team as well as the inter-personal relationships within the team.</a:t>
            </a:r>
            <a:endParaRPr lang="en-CA" dirty="0"/>
          </a:p>
          <a:p>
            <a:pPr lvl="1"/>
            <a:r>
              <a:rPr lang="en-US" dirty="0"/>
              <a:t>Works in a group, taking a leadership role as appropriate and relinquishing the leadership role as appropriate.</a:t>
            </a:r>
            <a:br>
              <a:rPr lang="en-US" dirty="0"/>
            </a:br>
            <a:endParaRPr lang="en-CA" dirty="0"/>
          </a:p>
          <a:p>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Tree>
    <p:extLst>
      <p:ext uri="{BB962C8B-B14F-4D97-AF65-F5344CB8AC3E}">
        <p14:creationId xmlns:p14="http://schemas.microsoft.com/office/powerpoint/2010/main" val="12002275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82000" cy="5791200"/>
          </a:xfrm>
        </p:spPr>
        <p:txBody>
          <a:bodyPr>
            <a:normAutofit fontScale="55000" lnSpcReduction="20000"/>
          </a:bodyPr>
          <a:lstStyle/>
          <a:p>
            <a:pPr marL="0" lvl="0" indent="0">
              <a:buNone/>
            </a:pPr>
            <a:r>
              <a:rPr lang="en-US" b="1" dirty="0" smtClean="0"/>
              <a:t>7. Communication </a:t>
            </a:r>
            <a:r>
              <a:rPr lang="en-US" b="1" dirty="0"/>
              <a:t>skills</a:t>
            </a:r>
            <a:endParaRPr lang="en-CA" b="1" dirty="0"/>
          </a:p>
          <a:p>
            <a:pPr marL="0" indent="0">
              <a:buNone/>
            </a:pPr>
            <a:r>
              <a:rPr lang="en-US" dirty="0"/>
              <a:t>An ability to communicate complex engineering concepts within the profession and with society at large. Such abilities include reading, writing, speaking and listening, and the ability to comprehend and write effective reports and design documentation, </a:t>
            </a:r>
            <a:r>
              <a:rPr lang="en-US" dirty="0" smtClean="0"/>
              <a:t>and </a:t>
            </a:r>
            <a:r>
              <a:rPr lang="en-US" dirty="0"/>
              <a:t>to give and effectively respond to clear instructions</a:t>
            </a:r>
            <a:r>
              <a:rPr lang="en-US" dirty="0" smtClean="0"/>
              <a:t>.</a:t>
            </a:r>
          </a:p>
          <a:p>
            <a:pPr marL="0" indent="0">
              <a:buNone/>
            </a:pPr>
            <a:endParaRPr lang="en-CA" dirty="0"/>
          </a:p>
          <a:p>
            <a:pPr lvl="1"/>
            <a:r>
              <a:rPr lang="en-US" sz="2900" dirty="0"/>
              <a:t>Demonstrates an ability to respond to technical and non-technical instructions and questions. </a:t>
            </a:r>
            <a:endParaRPr lang="en-CA" sz="3600" b="1" dirty="0"/>
          </a:p>
          <a:p>
            <a:pPr lvl="1"/>
            <a:r>
              <a:rPr lang="en-US" sz="2900" dirty="0"/>
              <a:t>Presents instructions and information clearly and concisely as appropriate to the audience</a:t>
            </a:r>
            <a:endParaRPr lang="en-CA" sz="3600" b="1" dirty="0"/>
          </a:p>
          <a:p>
            <a:pPr lvl="1"/>
            <a:r>
              <a:rPr lang="en-US" sz="2900" dirty="0"/>
              <a:t>Constructs effective oral or written arguments as appropriate to the circumstances</a:t>
            </a:r>
            <a:endParaRPr lang="en-CA" sz="3600" b="1" dirty="0"/>
          </a:p>
          <a:p>
            <a:pPr marL="0" indent="0">
              <a:buNone/>
            </a:pPr>
            <a:r>
              <a:rPr lang="en-US" sz="3600" dirty="0"/>
              <a:t> </a:t>
            </a:r>
            <a:endParaRPr lang="en-CA" sz="3600" dirty="0"/>
          </a:p>
          <a:p>
            <a:pPr marL="0" lvl="0" indent="0">
              <a:buNone/>
            </a:pPr>
            <a:r>
              <a:rPr lang="en-US" b="1" dirty="0" smtClean="0"/>
              <a:t>8. Professionalism</a:t>
            </a:r>
            <a:endParaRPr lang="en-CA" b="1" dirty="0"/>
          </a:p>
          <a:p>
            <a:pPr marL="0" indent="0">
              <a:buNone/>
            </a:pPr>
            <a:r>
              <a:rPr lang="en-US" dirty="0"/>
              <a:t>An understanding of the roles and responsibilities of the professional engineer in society, especially the primary role of protection of the public and the public interest.</a:t>
            </a:r>
            <a:endParaRPr lang="en-CA" dirty="0"/>
          </a:p>
          <a:p>
            <a:pPr marL="0" indent="0">
              <a:buNone/>
            </a:pPr>
            <a:r>
              <a:rPr lang="en-US" dirty="0"/>
              <a:t> </a:t>
            </a:r>
            <a:endParaRPr lang="en-CA" dirty="0"/>
          </a:p>
          <a:p>
            <a:pPr lvl="1"/>
            <a:r>
              <a:rPr lang="en-US" sz="3300" dirty="0"/>
              <a:t>Demonstrates an understanding of the role of the engineer in society, especially in protection of the public and public interest.</a:t>
            </a:r>
            <a:endParaRPr lang="en-CA" sz="4400" b="1" dirty="0"/>
          </a:p>
          <a:p>
            <a:pPr lvl="1"/>
            <a:r>
              <a:rPr lang="en-US" sz="3300" dirty="0"/>
              <a:t>Demonstrates an understanding of legal requirements governing engineering activities (including but not limited to personnel, health, safety, and risk issues).</a:t>
            </a:r>
            <a:endParaRPr lang="en-CA" sz="4400" b="1" dirty="0"/>
          </a:p>
          <a:p>
            <a:pPr lvl="1"/>
            <a:r>
              <a:rPr lang="en-US" sz="3300" dirty="0"/>
              <a:t>Shows an awareness of the PEO and the role of licensing.</a:t>
            </a:r>
            <a:endParaRPr lang="en-CA" sz="4400" b="1" dirty="0"/>
          </a:p>
          <a:p>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a:p>
        </p:txBody>
      </p:sp>
    </p:spTree>
    <p:extLst>
      <p:ext uri="{BB962C8B-B14F-4D97-AF65-F5344CB8AC3E}">
        <p14:creationId xmlns:p14="http://schemas.microsoft.com/office/powerpoint/2010/main" val="10044987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305800" cy="6096000"/>
          </a:xfrm>
        </p:spPr>
        <p:txBody>
          <a:bodyPr>
            <a:normAutofit fontScale="55000" lnSpcReduction="20000"/>
          </a:bodyPr>
          <a:lstStyle/>
          <a:p>
            <a:pPr marL="0" lvl="0" indent="0">
              <a:buNone/>
            </a:pPr>
            <a:r>
              <a:rPr lang="en-US" b="1" dirty="0" smtClean="0"/>
              <a:t>9. Impact </a:t>
            </a:r>
            <a:r>
              <a:rPr lang="en-US" b="1" dirty="0"/>
              <a:t>of engineering on society and the environment</a:t>
            </a:r>
            <a:endParaRPr lang="en-CA" b="1" dirty="0"/>
          </a:p>
          <a:p>
            <a:pPr marL="0" indent="0">
              <a:buNone/>
            </a:pPr>
            <a:r>
              <a:rPr lang="en-US" dirty="0"/>
              <a:t>An ability to </a:t>
            </a:r>
            <a:r>
              <a:rPr lang="en-US" dirty="0" smtClean="0"/>
              <a:t>analyze </a:t>
            </a:r>
            <a:r>
              <a:rPr lang="en-US" dirty="0"/>
              <a:t>social and environmental aspects of engineering activities. Such abilities include an understanding of the interactions that engineering has with the economic, social, health, safety, legal, and cultural aspects of society; the uncertainties in the prediction of such interactions; and the concepts of sustainable design and development and environmental stewardship.</a:t>
            </a:r>
            <a:endParaRPr lang="en-CA" dirty="0"/>
          </a:p>
          <a:p>
            <a:pPr marL="0" indent="0">
              <a:buNone/>
            </a:pPr>
            <a:r>
              <a:rPr lang="en-US" dirty="0"/>
              <a:t> </a:t>
            </a:r>
            <a:endParaRPr lang="en-CA" dirty="0"/>
          </a:p>
          <a:p>
            <a:pPr lvl="1"/>
            <a:r>
              <a:rPr lang="en-US" dirty="0"/>
              <a:t> Identifies and quantifies the full range of short-term, long-term, local and global impacts of their engineering projects on society, including: economic aspects; social, cultural, and human health aspects, and; ecosystem integrity aspects.</a:t>
            </a:r>
            <a:endParaRPr lang="en-CA" sz="3200" b="1" dirty="0"/>
          </a:p>
          <a:p>
            <a:pPr lvl="1"/>
            <a:r>
              <a:rPr lang="en-US" dirty="0"/>
              <a:t>Addresses uncertainties in the prediction of interactions on society and the environment in a structured and transparent manner.</a:t>
            </a:r>
            <a:endParaRPr lang="en-CA" sz="3200" b="1" dirty="0"/>
          </a:p>
          <a:p>
            <a:pPr lvl="1"/>
            <a:r>
              <a:rPr lang="en-US" dirty="0"/>
              <a:t>Assesses possible options and design configurations from a sustainability engineering perspective, which emphasizes environmental stewardship, life-cycle analysis, and long-term decision-making principles</a:t>
            </a:r>
            <a:r>
              <a:rPr lang="en-US" dirty="0" smtClean="0"/>
              <a:t>.</a:t>
            </a:r>
          </a:p>
          <a:p>
            <a:pPr lvl="1"/>
            <a:endParaRPr lang="en-CA" sz="3200" b="1" dirty="0"/>
          </a:p>
          <a:p>
            <a:pPr marL="0" lvl="0" indent="0">
              <a:buNone/>
            </a:pPr>
            <a:r>
              <a:rPr lang="en-US" b="1" dirty="0" smtClean="0"/>
              <a:t>10. Ethics </a:t>
            </a:r>
            <a:r>
              <a:rPr lang="en-US" b="1" dirty="0"/>
              <a:t>and equity</a:t>
            </a:r>
            <a:endParaRPr lang="en-CA" b="1" dirty="0"/>
          </a:p>
          <a:p>
            <a:pPr marL="0" indent="0">
              <a:buNone/>
            </a:pPr>
            <a:r>
              <a:rPr lang="en-US" dirty="0"/>
              <a:t>An ability to apply professional ethics, accountability, and equity.</a:t>
            </a:r>
            <a:endParaRPr lang="en-CA" dirty="0"/>
          </a:p>
          <a:p>
            <a:pPr marL="0" indent="0">
              <a:buNone/>
            </a:pPr>
            <a:r>
              <a:rPr lang="en-US" dirty="0"/>
              <a:t> </a:t>
            </a:r>
            <a:endParaRPr lang="en-CA" dirty="0"/>
          </a:p>
          <a:p>
            <a:pPr lvl="1"/>
            <a:r>
              <a:rPr lang="en-US" dirty="0"/>
              <a:t>Applies the engineering code of ethics, understanding of the stakeholders: the individual, the employer, and the public.</a:t>
            </a:r>
            <a:endParaRPr lang="en-CA" sz="3200" b="1" dirty="0"/>
          </a:p>
          <a:p>
            <a:pPr lvl="1"/>
            <a:r>
              <a:rPr lang="en-US" dirty="0"/>
              <a:t>Applies ethical frameworks and reasoning in situations where there may be conflicting interests among the stakeholders</a:t>
            </a:r>
            <a:endParaRPr lang="en-CA" sz="3200" b="1" dirty="0"/>
          </a:p>
          <a:p>
            <a:pPr lvl="1"/>
            <a:r>
              <a:rPr lang="en-US" dirty="0"/>
              <a:t>Applies knowledge of law and principles of equity to ensure   equitable treatment of others.</a:t>
            </a:r>
            <a:br>
              <a:rPr lang="en-US" dirty="0"/>
            </a:br>
            <a:endParaRPr lang="en-CA" sz="3200" b="1" dirty="0"/>
          </a:p>
          <a:p>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a:p>
        </p:txBody>
      </p:sp>
    </p:spTree>
    <p:extLst>
      <p:ext uri="{BB962C8B-B14F-4D97-AF65-F5344CB8AC3E}">
        <p14:creationId xmlns:p14="http://schemas.microsoft.com/office/powerpoint/2010/main" val="10220691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62500" lnSpcReduction="20000"/>
          </a:bodyPr>
          <a:lstStyle/>
          <a:p>
            <a:pPr marL="0" lvl="0" indent="0">
              <a:buNone/>
            </a:pPr>
            <a:r>
              <a:rPr lang="en-US" b="1" dirty="0" smtClean="0"/>
              <a:t>11. Economics </a:t>
            </a:r>
            <a:r>
              <a:rPr lang="en-US" b="1" dirty="0"/>
              <a:t>and project management</a:t>
            </a:r>
            <a:endParaRPr lang="en-CA" b="1" dirty="0"/>
          </a:p>
          <a:p>
            <a:pPr marL="0" indent="0">
              <a:buNone/>
            </a:pPr>
            <a:r>
              <a:rPr lang="en-US" dirty="0"/>
              <a:t>An ability to appropriately incorporate economics and business practices including project, risk and change management into the practice of engineering, and to understand their limitations.</a:t>
            </a:r>
            <a:endParaRPr lang="en-CA" dirty="0"/>
          </a:p>
          <a:p>
            <a:endParaRPr lang="en-CA" dirty="0"/>
          </a:p>
          <a:p>
            <a:pPr lvl="1"/>
            <a:r>
              <a:rPr lang="en-US" dirty="0"/>
              <a:t>Applies economic principles in decision making</a:t>
            </a:r>
            <a:endParaRPr lang="en-CA" dirty="0"/>
          </a:p>
          <a:p>
            <a:pPr lvl="1"/>
            <a:r>
              <a:rPr lang="en-US" dirty="0"/>
              <a:t>Plans and effectively manages time, resources, and scope</a:t>
            </a:r>
            <a:endParaRPr lang="en-CA" sz="3200" b="1" dirty="0"/>
          </a:p>
          <a:p>
            <a:pPr lvl="1"/>
            <a:r>
              <a:rPr lang="en-US" dirty="0"/>
              <a:t>Understands the business processes for implementing engineering ideas</a:t>
            </a:r>
            <a:endParaRPr lang="en-CA" sz="3200" b="1" dirty="0"/>
          </a:p>
          <a:p>
            <a:pPr lvl="1"/>
            <a:r>
              <a:rPr lang="en-US" dirty="0"/>
              <a:t>Identifies, characterizes, assesses, and manages risks to project success</a:t>
            </a:r>
            <a:endParaRPr lang="en-CA" sz="3200" b="1" dirty="0"/>
          </a:p>
          <a:p>
            <a:pPr lvl="0"/>
            <a:endParaRPr lang="en-US" b="1" dirty="0" smtClean="0"/>
          </a:p>
          <a:p>
            <a:pPr marL="0" lvl="0" indent="0">
              <a:buNone/>
            </a:pPr>
            <a:r>
              <a:rPr lang="en-US" b="1" dirty="0" smtClean="0"/>
              <a:t>12. Life-long </a:t>
            </a:r>
            <a:r>
              <a:rPr lang="en-US" b="1" dirty="0"/>
              <a:t>learning</a:t>
            </a:r>
            <a:endParaRPr lang="en-CA" b="1" dirty="0"/>
          </a:p>
          <a:p>
            <a:pPr marL="0" indent="0">
              <a:buNone/>
            </a:pPr>
            <a:r>
              <a:rPr lang="en-US" dirty="0"/>
              <a:t>The ability to identify and to address their own educational needs in a changing world, sufficiently to maintain their competence and contribute to the advancement of knowledge.</a:t>
            </a:r>
            <a:endParaRPr lang="en-CA" dirty="0"/>
          </a:p>
          <a:p>
            <a:pPr marL="0" indent="0">
              <a:buNone/>
            </a:pPr>
            <a:endParaRPr lang="en-CA" b="1" dirty="0"/>
          </a:p>
          <a:p>
            <a:pPr lvl="1"/>
            <a:r>
              <a:rPr lang="en-US" dirty="0"/>
              <a:t>Critically evaluates and applies knowledge, methods and skills procured through self directed and self identified sources, including those that lie outside the nominal course curriculum.</a:t>
            </a:r>
            <a:endParaRPr lang="en-CA" dirty="0"/>
          </a:p>
          <a:p>
            <a:pPr lvl="1"/>
            <a:r>
              <a:rPr lang="en-US" dirty="0"/>
              <a:t>Shows an awareness of the wide range of engineering societies, literature, conferences, and other information sources.</a:t>
            </a:r>
            <a:endParaRPr lang="en-CA" sz="3200" b="1" dirty="0"/>
          </a:p>
          <a:p>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a:p>
        </p:txBody>
      </p:sp>
    </p:spTree>
    <p:extLst>
      <p:ext uri="{BB962C8B-B14F-4D97-AF65-F5344CB8AC3E}">
        <p14:creationId xmlns:p14="http://schemas.microsoft.com/office/powerpoint/2010/main" val="2565936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u="sng" dirty="0" smtClean="0"/>
              <a:t>Critical to our success</a:t>
            </a:r>
            <a:endParaRPr lang="en-CA" u="sng" dirty="0"/>
          </a:p>
        </p:txBody>
      </p:sp>
      <p:sp>
        <p:nvSpPr>
          <p:cNvPr id="3" name="Content Placeholder 2"/>
          <p:cNvSpPr>
            <a:spLocks noGrp="1"/>
          </p:cNvSpPr>
          <p:nvPr>
            <p:ph idx="1"/>
          </p:nvPr>
        </p:nvSpPr>
        <p:spPr/>
        <p:txBody>
          <a:bodyPr/>
          <a:lstStyle/>
          <a:p>
            <a:r>
              <a:rPr lang="en-CA" dirty="0" smtClean="0"/>
              <a:t>Become a </a:t>
            </a:r>
            <a:r>
              <a:rPr lang="en-CA" dirty="0" err="1" smtClean="0"/>
              <a:t>P.Eng</a:t>
            </a:r>
            <a:r>
              <a:rPr lang="en-CA" dirty="0" smtClean="0"/>
              <a:t>.</a:t>
            </a:r>
          </a:p>
          <a:p>
            <a:r>
              <a:rPr lang="en-CA" dirty="0" smtClean="0"/>
              <a:t>Must have your </a:t>
            </a:r>
            <a:r>
              <a:rPr lang="en-CA" dirty="0" err="1" smtClean="0"/>
              <a:t>P.Eng</a:t>
            </a:r>
            <a:r>
              <a:rPr lang="en-CA" dirty="0" smtClean="0"/>
              <a:t>. to participate in design courses!</a:t>
            </a:r>
          </a:p>
          <a:p>
            <a:r>
              <a:rPr lang="en-CA" dirty="0" smtClean="0"/>
              <a:t>Faculty has workshops to help you prepare for the law and ethics exam.</a:t>
            </a:r>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49001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u="sng" dirty="0" smtClean="0"/>
              <a:t>McMaster Accreditation Status</a:t>
            </a:r>
            <a:endParaRPr lang="en-CA" u="sng" dirty="0"/>
          </a:p>
        </p:txBody>
      </p:sp>
      <p:sp>
        <p:nvSpPr>
          <p:cNvPr id="3" name="Content Placeholder 2"/>
          <p:cNvSpPr>
            <a:spLocks noGrp="1"/>
          </p:cNvSpPr>
          <p:nvPr>
            <p:ph idx="1"/>
          </p:nvPr>
        </p:nvSpPr>
        <p:spPr/>
        <p:txBody>
          <a:bodyPr>
            <a:normAutofit lnSpcReduction="10000"/>
          </a:bodyPr>
          <a:lstStyle/>
          <a:p>
            <a:r>
              <a:rPr lang="en-CA" dirty="0" smtClean="0"/>
              <a:t>All programs underwent CEAB review in 2015 when GA/CI was in early stages of development</a:t>
            </a:r>
          </a:p>
          <a:p>
            <a:r>
              <a:rPr lang="en-CA" dirty="0" smtClean="0"/>
              <a:t>All programs received 6 year of accreditation</a:t>
            </a:r>
          </a:p>
          <a:p>
            <a:r>
              <a:rPr lang="en-CA" dirty="0" smtClean="0"/>
              <a:t>Next review is in 2021</a:t>
            </a:r>
          </a:p>
          <a:p>
            <a:r>
              <a:rPr lang="en-CA" dirty="0" smtClean="0"/>
              <a:t>Graduate Attributes assessment and continuous improvement is ON-GOING effort. </a:t>
            </a:r>
          </a:p>
          <a:p>
            <a:r>
              <a:rPr lang="en-CA" dirty="0" smtClean="0"/>
              <a:t>CEAB will have </a:t>
            </a:r>
            <a:r>
              <a:rPr lang="en-CA" u="sng" dirty="0" smtClean="0"/>
              <a:t>higher expectations </a:t>
            </a:r>
            <a:r>
              <a:rPr lang="en-CA" dirty="0" smtClean="0"/>
              <a:t>on GA/CI  at the next review.</a:t>
            </a:r>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3313331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u="sng" dirty="0" smtClean="0"/>
              <a:t>Sample of PEO Current Expectations</a:t>
            </a:r>
            <a:r>
              <a:rPr lang="en-CA" dirty="0" smtClean="0"/>
              <a:t>:*</a:t>
            </a:r>
            <a:endParaRPr lang="en-CA" dirty="0"/>
          </a:p>
        </p:txBody>
      </p:sp>
      <p:sp>
        <p:nvSpPr>
          <p:cNvPr id="3" name="Content Placeholder 2"/>
          <p:cNvSpPr>
            <a:spLocks noGrp="1"/>
          </p:cNvSpPr>
          <p:nvPr>
            <p:ph idx="1"/>
          </p:nvPr>
        </p:nvSpPr>
        <p:spPr/>
        <p:txBody>
          <a:bodyPr>
            <a:normAutofit fontScale="92500"/>
          </a:bodyPr>
          <a:lstStyle/>
          <a:p>
            <a:r>
              <a:rPr lang="en-CA" dirty="0"/>
              <a:t>It is expected that suitable committee and </a:t>
            </a:r>
            <a:r>
              <a:rPr lang="en-CA" dirty="0" smtClean="0"/>
              <a:t>reporting structures </a:t>
            </a:r>
            <a:r>
              <a:rPr lang="en-CA" dirty="0"/>
              <a:t>are in place to assure the </a:t>
            </a:r>
            <a:r>
              <a:rPr lang="en-CA" dirty="0" smtClean="0"/>
              <a:t>sustainable development </a:t>
            </a:r>
            <a:r>
              <a:rPr lang="en-CA" dirty="0"/>
              <a:t>and measurement of graduate attributes.</a:t>
            </a:r>
          </a:p>
          <a:p>
            <a:r>
              <a:rPr lang="en-CA" u="sng" dirty="0"/>
              <a:t>All faculty members of the relevant </a:t>
            </a:r>
            <a:r>
              <a:rPr lang="en-CA" u="sng" dirty="0" smtClean="0"/>
              <a:t>academic unit </a:t>
            </a:r>
            <a:r>
              <a:rPr lang="en-CA" u="sng" dirty="0"/>
              <a:t>are expected to be aware of and engaged </a:t>
            </a:r>
            <a:r>
              <a:rPr lang="en-CA" u="sng" dirty="0" smtClean="0"/>
              <a:t>in outcomes-based </a:t>
            </a:r>
            <a:r>
              <a:rPr lang="en-CA" u="sng" dirty="0"/>
              <a:t>assessment</a:t>
            </a:r>
            <a:r>
              <a:rPr lang="en-CA" dirty="0" smtClean="0"/>
              <a:t>.</a:t>
            </a:r>
          </a:p>
          <a:p>
            <a:endParaRPr lang="en-CA" dirty="0"/>
          </a:p>
          <a:p>
            <a:pPr marL="0" indent="0">
              <a:buNone/>
            </a:pPr>
            <a:r>
              <a:rPr lang="en-CA" dirty="0" smtClean="0"/>
              <a:t>*from </a:t>
            </a:r>
            <a:r>
              <a:rPr lang="en-CA" i="1" dirty="0" smtClean="0"/>
              <a:t>Accreditation Criteria and Procedures 2016</a:t>
            </a:r>
            <a:endParaRPr lang="en-CA"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608554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600" u="sng" dirty="0" smtClean="0"/>
              <a:t>What are the 12 “graduate attributes”?</a:t>
            </a:r>
            <a:endParaRPr lang="en-CA" sz="3600" u="sng" dirty="0"/>
          </a:p>
        </p:txBody>
      </p:sp>
      <p:sp>
        <p:nvSpPr>
          <p:cNvPr id="3" name="Content Placeholder 2"/>
          <p:cNvSpPr>
            <a:spLocks noGrp="1"/>
          </p:cNvSpPr>
          <p:nvPr>
            <p:ph idx="1"/>
          </p:nvPr>
        </p:nvSpPr>
        <p:spPr>
          <a:xfrm>
            <a:off x="457200" y="1295400"/>
            <a:ext cx="8382000" cy="5334000"/>
          </a:xfrm>
        </p:spPr>
        <p:txBody>
          <a:bodyPr>
            <a:normAutofit fontScale="85000" lnSpcReduction="20000"/>
          </a:bodyPr>
          <a:lstStyle/>
          <a:p>
            <a:pPr marL="0" indent="0">
              <a:buNone/>
            </a:pPr>
            <a:r>
              <a:rPr lang="en-CA" sz="2800" dirty="0" smtClean="0"/>
              <a:t>Attributes/skills  that graduates of a program must have pertaining to:</a:t>
            </a:r>
          </a:p>
          <a:p>
            <a:pPr marL="971550" lvl="1" indent="-514350">
              <a:buFont typeface="+mj-lt"/>
              <a:buAutoNum type="arabicPeriod"/>
            </a:pPr>
            <a:r>
              <a:rPr lang="en-CA" dirty="0"/>
              <a:t>Knowledge base for engineering</a:t>
            </a:r>
          </a:p>
          <a:p>
            <a:pPr marL="971550" lvl="1" indent="-514350">
              <a:buFont typeface="+mj-lt"/>
              <a:buAutoNum type="arabicPeriod"/>
            </a:pPr>
            <a:r>
              <a:rPr lang="en-CA" dirty="0"/>
              <a:t>Problem analysis</a:t>
            </a:r>
          </a:p>
          <a:p>
            <a:pPr marL="971550" lvl="1" indent="-514350">
              <a:buFont typeface="+mj-lt"/>
              <a:buAutoNum type="arabicPeriod"/>
            </a:pPr>
            <a:r>
              <a:rPr lang="en-CA" dirty="0"/>
              <a:t>Investigation</a:t>
            </a:r>
          </a:p>
          <a:p>
            <a:pPr marL="971550" lvl="1" indent="-514350">
              <a:buFont typeface="+mj-lt"/>
              <a:buAutoNum type="arabicPeriod"/>
            </a:pPr>
            <a:r>
              <a:rPr lang="en-CA" dirty="0"/>
              <a:t>Design</a:t>
            </a:r>
          </a:p>
          <a:p>
            <a:pPr marL="971550" lvl="1" indent="-514350">
              <a:buFont typeface="+mj-lt"/>
              <a:buAutoNum type="arabicPeriod"/>
            </a:pPr>
            <a:r>
              <a:rPr lang="en-CA" dirty="0"/>
              <a:t>Use of engineering Tools</a:t>
            </a:r>
          </a:p>
          <a:p>
            <a:pPr marL="971550" lvl="1" indent="-514350">
              <a:buFont typeface="+mj-lt"/>
              <a:buAutoNum type="arabicPeriod"/>
            </a:pPr>
            <a:r>
              <a:rPr lang="en-CA" dirty="0"/>
              <a:t>Individual and Team Work</a:t>
            </a:r>
          </a:p>
          <a:p>
            <a:pPr marL="971550" lvl="1" indent="-514350">
              <a:buFont typeface="+mj-lt"/>
              <a:buAutoNum type="arabicPeriod"/>
            </a:pPr>
            <a:r>
              <a:rPr lang="en-CA" dirty="0" smtClean="0"/>
              <a:t>Communication Skills</a:t>
            </a:r>
          </a:p>
          <a:p>
            <a:pPr marL="971550" lvl="1" indent="-514350">
              <a:buFont typeface="+mj-lt"/>
              <a:buAutoNum type="arabicPeriod"/>
            </a:pPr>
            <a:r>
              <a:rPr lang="en-CA" dirty="0" smtClean="0"/>
              <a:t>Professionalism</a:t>
            </a:r>
          </a:p>
          <a:p>
            <a:pPr marL="971550" lvl="1" indent="-514350">
              <a:buFont typeface="+mj-lt"/>
              <a:buAutoNum type="arabicPeriod"/>
            </a:pPr>
            <a:r>
              <a:rPr lang="en-CA" dirty="0" smtClean="0"/>
              <a:t>Impact on society and environment</a:t>
            </a:r>
          </a:p>
          <a:p>
            <a:pPr marL="971550" lvl="1" indent="-514350">
              <a:buFont typeface="+mj-lt"/>
              <a:buAutoNum type="arabicPeriod"/>
            </a:pPr>
            <a:r>
              <a:rPr lang="en-CA" dirty="0" smtClean="0"/>
              <a:t>Ethics and equity</a:t>
            </a:r>
          </a:p>
          <a:p>
            <a:pPr marL="971550" lvl="1" indent="-514350">
              <a:buFont typeface="+mj-lt"/>
              <a:buAutoNum type="arabicPeriod"/>
            </a:pPr>
            <a:r>
              <a:rPr lang="en-CA" dirty="0" smtClean="0"/>
              <a:t>Economics and Project management</a:t>
            </a:r>
          </a:p>
          <a:p>
            <a:pPr marL="971550" lvl="1" indent="-514350">
              <a:buFont typeface="+mj-lt"/>
              <a:buAutoNum type="arabicPeriod"/>
            </a:pPr>
            <a:r>
              <a:rPr lang="en-CA" dirty="0" smtClean="0"/>
              <a:t>Life-Long learning</a:t>
            </a:r>
          </a:p>
          <a:p>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3580784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u="sng" dirty="0" smtClean="0"/>
              <a:t>Background/Language – </a:t>
            </a:r>
            <a:br>
              <a:rPr lang="en-CA" u="sng" dirty="0" smtClean="0"/>
            </a:br>
            <a:r>
              <a:rPr lang="en-CA" u="sng" dirty="0" smtClean="0"/>
              <a:t>Outputs Based Assessment</a:t>
            </a:r>
            <a:endParaRPr lang="en-CA" u="sng" dirty="0"/>
          </a:p>
        </p:txBody>
      </p:sp>
      <p:sp>
        <p:nvSpPr>
          <p:cNvPr id="3" name="Content Placeholder 2"/>
          <p:cNvSpPr>
            <a:spLocks noGrp="1"/>
          </p:cNvSpPr>
          <p:nvPr>
            <p:ph idx="1"/>
          </p:nvPr>
        </p:nvSpPr>
        <p:spPr>
          <a:xfrm>
            <a:off x="647700" y="1603566"/>
            <a:ext cx="7848600" cy="5257800"/>
          </a:xfrm>
        </p:spPr>
        <p:txBody>
          <a:bodyPr>
            <a:normAutofit lnSpcReduction="10000"/>
          </a:bodyPr>
          <a:lstStyle/>
          <a:p>
            <a:r>
              <a:rPr lang="en-CA" dirty="0" smtClean="0"/>
              <a:t>We need to some way to assess the degree to which our students have attained these attributes. </a:t>
            </a:r>
          </a:p>
          <a:p>
            <a:r>
              <a:rPr lang="en-CA" dirty="0" smtClean="0"/>
              <a:t>We start by defining “indicators” of the attributes.  </a:t>
            </a:r>
          </a:p>
          <a:p>
            <a:r>
              <a:rPr lang="en-CA" dirty="0"/>
              <a:t>Each attribute has a number of ‘indicators’ associated with it</a:t>
            </a:r>
            <a:r>
              <a:rPr lang="en-CA" dirty="0" smtClean="0"/>
              <a:t>.</a:t>
            </a:r>
          </a:p>
          <a:p>
            <a:r>
              <a:rPr lang="en-CA" dirty="0" smtClean="0"/>
              <a:t>The indicators describe the various elements of an attribute.</a:t>
            </a:r>
          </a:p>
          <a:p>
            <a:r>
              <a:rPr lang="en-CA" dirty="0" smtClean="0"/>
              <a:t>Indicators must be “measurable”.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801</TotalTime>
  <Words>3186</Words>
  <Application>Microsoft Office PowerPoint</Application>
  <PresentationFormat>On-screen Show (4:3)</PresentationFormat>
  <Paragraphs>611</Paragraphs>
  <Slides>43</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43</vt:i4>
      </vt:variant>
    </vt:vector>
  </HeadingPairs>
  <TitlesOfParts>
    <vt:vector size="46" baseType="lpstr">
      <vt:lpstr>Arial</vt:lpstr>
      <vt:lpstr>Calibri</vt:lpstr>
      <vt:lpstr>Office Theme</vt:lpstr>
      <vt:lpstr>Graduate Attributes 101</vt:lpstr>
      <vt:lpstr>What we will cover in this workshop</vt:lpstr>
      <vt:lpstr>Canadian Engineering  Accreditation Board (CEAB)</vt:lpstr>
      <vt:lpstr>What does the CEAB look at?  (Six key areas)</vt:lpstr>
      <vt:lpstr>Critical to our success</vt:lpstr>
      <vt:lpstr>McMaster Accreditation Status</vt:lpstr>
      <vt:lpstr>Sample of PEO Current Expectations:*</vt:lpstr>
      <vt:lpstr>What are the 12 “graduate attributes”?</vt:lpstr>
      <vt:lpstr>Background/Language –  Outputs Based Assessment</vt:lpstr>
      <vt:lpstr>Example – Attribute/Indicators</vt:lpstr>
      <vt:lpstr>Another Example:  Attribute/Indicators</vt:lpstr>
      <vt:lpstr>Structure of Attributes/Indicators: (we are measuring learning outcomes  that relate to the  ‘indicators’)</vt:lpstr>
      <vt:lpstr>Curriculum Mapping</vt:lpstr>
      <vt:lpstr>Curriculum Mapping</vt:lpstr>
      <vt:lpstr>Indicators/Course Learning Outcomes</vt:lpstr>
      <vt:lpstr>Example #1:  Indicator and Associated Learning Outcome</vt:lpstr>
      <vt:lpstr>Example #2:  Indicator and Associated Learning Outcome</vt:lpstr>
      <vt:lpstr>Example #3 – Indicator is already a learning outcome</vt:lpstr>
      <vt:lpstr>Measurement Goals:</vt:lpstr>
      <vt:lpstr>High level description of  measurement procedure</vt:lpstr>
      <vt:lpstr>What is a learning outcome?</vt:lpstr>
      <vt:lpstr>Characteristics of Learning Outcomes</vt:lpstr>
      <vt:lpstr>Writing learning outcome statements</vt:lpstr>
      <vt:lpstr>Aside:  Bloom’s Taxonomy</vt:lpstr>
      <vt:lpstr>PowerPoint Presentation</vt:lpstr>
      <vt:lpstr>Overall Measurement Procedure</vt:lpstr>
      <vt:lpstr>Example:  Measurement of the Indicator “Competence in Specialized Engineering Knowledge” using  MECH ENG 4S03  (Incompressible Flows)</vt:lpstr>
      <vt:lpstr>PowerPoint Presentation</vt:lpstr>
      <vt:lpstr>PowerPoint Presentation</vt:lpstr>
      <vt:lpstr>PowerPoint Presentation</vt:lpstr>
      <vt:lpstr>Measurement Logistics:</vt:lpstr>
      <vt:lpstr>So what do we do with this data?</vt:lpstr>
      <vt:lpstr>Documentation of Measurement Results</vt:lpstr>
      <vt:lpstr>Follow-up</vt:lpstr>
      <vt:lpstr>Continual Improvement*</vt:lpstr>
      <vt:lpstr>If you need help with this:</vt:lpstr>
      <vt:lpstr>Graduate Attributes – Key Documents:</vt:lpstr>
      <vt:lpstr>Appendix – Indicator List</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Proposed Measurement Procedure for ‘Indicators’ of Graduate Attributes</dc:title>
  <dc:creator>Marilyn</dc:creator>
  <cp:lastModifiedBy>marilyn</cp:lastModifiedBy>
  <cp:revision>77</cp:revision>
  <dcterms:created xsi:type="dcterms:W3CDTF">2006-08-16T00:00:00Z</dcterms:created>
  <dcterms:modified xsi:type="dcterms:W3CDTF">2017-09-28T00:54:06Z</dcterms:modified>
</cp:coreProperties>
</file>